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97" r:id="rId4"/>
    <p:sldId id="293" r:id="rId5"/>
    <p:sldId id="287" r:id="rId6"/>
    <p:sldId id="270" r:id="rId7"/>
    <p:sldId id="272" r:id="rId8"/>
    <p:sldId id="295" r:id="rId9"/>
    <p:sldId id="296" r:id="rId10"/>
    <p:sldId id="299" r:id="rId11"/>
    <p:sldId id="294" r:id="rId12"/>
    <p:sldId id="264" r:id="rId13"/>
    <p:sldId id="291" r:id="rId14"/>
    <p:sldId id="281" r:id="rId15"/>
    <p:sldId id="279" r:id="rId16"/>
    <p:sldId id="261" r:id="rId17"/>
    <p:sldId id="258" r:id="rId18"/>
    <p:sldId id="267" r:id="rId19"/>
    <p:sldId id="275" r:id="rId20"/>
    <p:sldId id="30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BBC04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BOARD%20Ensight\Ensight%20Presentations\Annual%20Presentation%20Jul%202016\EnsightClientActivity2016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BOARD%20Ensight\Ensight%20Presentations\EnsightSkillsCenterAnnualreport2013(2)\2014-15%20Annual%20Repor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BOARD%20Ensight\Ensight%20Presentations\EnsightSkillsCenterAnnualreport2013(2)\2014-15%20Annual%20Repor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BOARD%20Ensight\Ensight%20Presentations\EnsightSkillsCenterAnnualreport2013(2)\2014-15%20Annual%20Repor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STATS_Bar!$A$29:$A$30</c:f>
              <c:strCache>
                <c:ptCount val="1"/>
                <c:pt idx="0">
                  <c:v>Direct Professional Services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STATS_Bar!$B$27:$M$27</c:f>
              <c:numCache>
                <c:formatCode>[$-409]mmm\-yy;@</c:formatCode>
                <c:ptCount val="12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</c:numCache>
            </c:numRef>
          </c:cat>
          <c:val>
            <c:numRef>
              <c:f>STATS_Bar!$B$29:$M$29</c:f>
              <c:numCache>
                <c:formatCode>General</c:formatCode>
                <c:ptCount val="12"/>
                <c:pt idx="0">
                  <c:v>40</c:v>
                </c:pt>
                <c:pt idx="1">
                  <c:v>54</c:v>
                </c:pt>
                <c:pt idx="2">
                  <c:v>62</c:v>
                </c:pt>
                <c:pt idx="3">
                  <c:v>50</c:v>
                </c:pt>
                <c:pt idx="4">
                  <c:v>58</c:v>
                </c:pt>
                <c:pt idx="5">
                  <c:v>60</c:v>
                </c:pt>
                <c:pt idx="6">
                  <c:v>54</c:v>
                </c:pt>
                <c:pt idx="7">
                  <c:v>45</c:v>
                </c:pt>
                <c:pt idx="8">
                  <c:v>61</c:v>
                </c:pt>
                <c:pt idx="9">
                  <c:v>56</c:v>
                </c:pt>
                <c:pt idx="10">
                  <c:v>55</c:v>
                </c:pt>
                <c:pt idx="1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94-413A-8904-338B7648F4FF}"/>
            </c:ext>
          </c:extLst>
        </c:ser>
        <c:ser>
          <c:idx val="1"/>
          <c:order val="1"/>
          <c:tx>
            <c:strRef>
              <c:f>STATS_Bar!$A$32:$A$33</c:f>
              <c:strCache>
                <c:ptCount val="1"/>
                <c:pt idx="0">
                  <c:v>Education, Resources, &amp; Assistance</c:v>
                </c:pt>
              </c:strCache>
            </c:strRef>
          </c:tx>
          <c:cat>
            <c:numRef>
              <c:f>STATS_Bar!$B$27:$M$27</c:f>
              <c:numCache>
                <c:formatCode>[$-409]mmm\-yy;@</c:formatCode>
                <c:ptCount val="12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</c:numCache>
            </c:numRef>
          </c:cat>
          <c:val>
            <c:numRef>
              <c:f>STATS_Bar!$B$32:$M$32</c:f>
              <c:numCache>
                <c:formatCode>General</c:formatCode>
                <c:ptCount val="12"/>
                <c:pt idx="0">
                  <c:v>551</c:v>
                </c:pt>
                <c:pt idx="1">
                  <c:v>731</c:v>
                </c:pt>
                <c:pt idx="2">
                  <c:v>976</c:v>
                </c:pt>
                <c:pt idx="3">
                  <c:v>653</c:v>
                </c:pt>
                <c:pt idx="4">
                  <c:v>272</c:v>
                </c:pt>
                <c:pt idx="5">
                  <c:v>133</c:v>
                </c:pt>
                <c:pt idx="6">
                  <c:v>296</c:v>
                </c:pt>
                <c:pt idx="7">
                  <c:v>564</c:v>
                </c:pt>
                <c:pt idx="8">
                  <c:v>1069</c:v>
                </c:pt>
                <c:pt idx="9">
                  <c:v>1627</c:v>
                </c:pt>
                <c:pt idx="10">
                  <c:v>823</c:v>
                </c:pt>
                <c:pt idx="11">
                  <c:v>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94-413A-8904-338B7648F4FF}"/>
            </c:ext>
          </c:extLst>
        </c:ser>
        <c:axId val="58602240"/>
        <c:axId val="58603776"/>
      </c:barChart>
      <c:dateAx>
        <c:axId val="58602240"/>
        <c:scaling>
          <c:orientation val="minMax"/>
          <c:max val="42887"/>
          <c:min val="42552"/>
        </c:scaling>
        <c:axPos val="b"/>
        <c:numFmt formatCode="[$-409]mmm\-yy;@" sourceLinked="0"/>
        <c:tickLblPos val="nextTo"/>
        <c:crossAx val="58603776"/>
        <c:crosses val="autoZero"/>
        <c:auto val="1"/>
        <c:lblOffset val="100"/>
        <c:baseTimeUnit val="months"/>
      </c:dateAx>
      <c:valAx>
        <c:axId val="58603776"/>
        <c:scaling>
          <c:orientation val="minMax"/>
          <c:max val="1700"/>
          <c:min val="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0"/>
        <c:tickLblPos val="nextTo"/>
        <c:crossAx val="58602240"/>
        <c:crosses val="autoZero"/>
        <c:crossBetween val="between"/>
      </c:valAx>
    </c:plotArea>
    <c:legend>
      <c:legendPos val="b"/>
      <c:layout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</c:chart>
  <c:spPr>
    <a:ln w="12700" cap="rnd" cmpd="dbl">
      <a:bevel/>
    </a:ln>
    <a:scene3d>
      <a:camera prst="orthographicFront"/>
      <a:lightRig rig="threePt" dir="t"/>
    </a:scene3d>
    <a:sp3d>
      <a:bevelT w="6350"/>
      <a:bevelB w="6350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view3D>
      <c:rAngAx val="1"/>
    </c:view3D>
    <c:plotArea>
      <c:layout>
        <c:manualLayout>
          <c:layoutTarget val="inner"/>
          <c:xMode val="edge"/>
          <c:yMode val="edge"/>
          <c:x val="0.13544663167104154"/>
          <c:y val="3.7511665208515642E-2"/>
          <c:w val="0.82010892388451462"/>
          <c:h val="0.7727628317293672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cat>
            <c:strRef>
              <c:f>Sheet1!$A$3:$P$3</c:f>
              <c:strCache>
                <c:ptCount val="16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  <c:pt idx="13">
                  <c:v>14-15</c:v>
                </c:pt>
                <c:pt idx="14">
                  <c:v>15-16</c:v>
                </c:pt>
                <c:pt idx="15">
                  <c:v>16-17</c:v>
                </c:pt>
              </c:strCache>
            </c:strRef>
          </c:cat>
          <c:val>
            <c:numRef>
              <c:f>Sheet1!$A$4:$P$4</c:f>
              <c:numCache>
                <c:formatCode>"$"#,##0</c:formatCode>
                <c:ptCount val="16"/>
                <c:pt idx="0">
                  <c:v>2089</c:v>
                </c:pt>
                <c:pt idx="1">
                  <c:v>446</c:v>
                </c:pt>
                <c:pt idx="2">
                  <c:v>9705</c:v>
                </c:pt>
                <c:pt idx="3">
                  <c:v>13740</c:v>
                </c:pt>
                <c:pt idx="4">
                  <c:v>51384</c:v>
                </c:pt>
                <c:pt idx="5">
                  <c:v>60910</c:v>
                </c:pt>
                <c:pt idx="6">
                  <c:v>79443</c:v>
                </c:pt>
                <c:pt idx="7">
                  <c:v>101404</c:v>
                </c:pt>
                <c:pt idx="8">
                  <c:v>98447</c:v>
                </c:pt>
                <c:pt idx="9">
                  <c:v>113756</c:v>
                </c:pt>
                <c:pt idx="10">
                  <c:v>140384</c:v>
                </c:pt>
                <c:pt idx="11">
                  <c:v>154802</c:v>
                </c:pt>
                <c:pt idx="12" formatCode="&quot;$&quot;#,##0_);[Red]\(&quot;$&quot;#,##0\)">
                  <c:v>150000</c:v>
                </c:pt>
                <c:pt idx="13" formatCode="&quot;$&quot;#,##0_);[Red]\(&quot;$&quot;#,##0\)">
                  <c:v>185535</c:v>
                </c:pt>
                <c:pt idx="14" formatCode="#,##0">
                  <c:v>154259</c:v>
                </c:pt>
                <c:pt idx="15" formatCode="#,##0">
                  <c:v>169549</c:v>
                </c:pt>
              </c:numCache>
            </c:numRef>
          </c:val>
        </c:ser>
        <c:shape val="box"/>
        <c:axId val="58702464"/>
        <c:axId val="58712448"/>
        <c:axId val="0"/>
      </c:bar3DChart>
      <c:catAx>
        <c:axId val="58702464"/>
        <c:scaling>
          <c:orientation val="minMax"/>
        </c:scaling>
        <c:axPos val="b"/>
        <c:tickLblPos val="nextTo"/>
        <c:crossAx val="58712448"/>
        <c:crosses val="autoZero"/>
        <c:auto val="1"/>
        <c:lblAlgn val="ctr"/>
        <c:lblOffset val="100"/>
      </c:catAx>
      <c:valAx>
        <c:axId val="58712448"/>
        <c:scaling>
          <c:orientation val="minMax"/>
        </c:scaling>
        <c:axPos val="l"/>
        <c:majorGridlines/>
        <c:numFmt formatCode="&quot;$&quot;#,##0" sourceLinked="1"/>
        <c:tickLblPos val="nextTo"/>
        <c:crossAx val="587024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cat>
            <c:strRef>
              <c:f>Sheet1!$A$43:$P$43</c:f>
              <c:strCache>
                <c:ptCount val="16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  <c:pt idx="13">
                  <c:v>14-15</c:v>
                </c:pt>
                <c:pt idx="14">
                  <c:v>15-16</c:v>
                </c:pt>
                <c:pt idx="15">
                  <c:v>16-17</c:v>
                </c:pt>
              </c:strCache>
            </c:strRef>
          </c:cat>
          <c:val>
            <c:numRef>
              <c:f>Sheet1!$A$44:$P$44</c:f>
              <c:numCache>
                <c:formatCode>"$"#,##0</c:formatCode>
                <c:ptCount val="16"/>
                <c:pt idx="0">
                  <c:v>25497</c:v>
                </c:pt>
                <c:pt idx="1">
                  <c:v>45932</c:v>
                </c:pt>
                <c:pt idx="2">
                  <c:v>133407</c:v>
                </c:pt>
                <c:pt idx="3">
                  <c:v>189786</c:v>
                </c:pt>
                <c:pt idx="4">
                  <c:v>236684</c:v>
                </c:pt>
                <c:pt idx="5">
                  <c:v>211211</c:v>
                </c:pt>
                <c:pt idx="6">
                  <c:v>324280</c:v>
                </c:pt>
                <c:pt idx="7">
                  <c:v>466494</c:v>
                </c:pt>
                <c:pt idx="8">
                  <c:v>361491</c:v>
                </c:pt>
                <c:pt idx="9">
                  <c:v>498435</c:v>
                </c:pt>
                <c:pt idx="10">
                  <c:v>343675</c:v>
                </c:pt>
                <c:pt idx="11">
                  <c:v>493248</c:v>
                </c:pt>
                <c:pt idx="12" formatCode="&quot;$&quot;#,##0_);[Red]\(&quot;$&quot;#,##0\)">
                  <c:v>467971</c:v>
                </c:pt>
                <c:pt idx="13" formatCode="&quot;$&quot;#,##0_);[Red]\(&quot;$&quot;#,##0\)">
                  <c:v>528393</c:v>
                </c:pt>
                <c:pt idx="14" formatCode="#,##0">
                  <c:v>509576</c:v>
                </c:pt>
                <c:pt idx="15" formatCode="&quot;$&quot;#,##0_);[Red]\(&quot;$&quot;#,##0\)">
                  <c:v>514541</c:v>
                </c:pt>
              </c:numCache>
            </c:numRef>
          </c:val>
        </c:ser>
        <c:shape val="box"/>
        <c:axId val="32792960"/>
        <c:axId val="32794496"/>
        <c:axId val="0"/>
      </c:bar3DChart>
      <c:catAx>
        <c:axId val="32792960"/>
        <c:scaling>
          <c:orientation val="minMax"/>
        </c:scaling>
        <c:axPos val="b"/>
        <c:tickLblPos val="nextTo"/>
        <c:crossAx val="32794496"/>
        <c:crosses val="autoZero"/>
        <c:auto val="1"/>
        <c:lblAlgn val="ctr"/>
        <c:lblOffset val="100"/>
      </c:catAx>
      <c:valAx>
        <c:axId val="32794496"/>
        <c:scaling>
          <c:orientation val="minMax"/>
        </c:scaling>
        <c:axPos val="l"/>
        <c:majorGridlines/>
        <c:numFmt formatCode="&quot;$&quot;#,##0" sourceLinked="1"/>
        <c:tickLblPos val="nextTo"/>
        <c:crossAx val="327929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2BBC04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/>
          </c:dPt>
          <c:dLbls>
            <c:dLbl>
              <c:idx val="0"/>
              <c:layout>
                <c:manualLayout>
                  <c:x val="2.7777777777777877E-2"/>
                  <c:y val="-4.16666666666666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$43,456 </a:t>
                    </a:r>
                    <a:endParaRPr lang="en-US" sz="1600" b="1" dirty="0" smtClean="0"/>
                  </a:p>
                  <a:p>
                    <a:r>
                      <a:rPr lang="en-US" sz="1600" b="1" dirty="0" smtClean="0"/>
                      <a:t> </a:t>
                    </a:r>
                    <a:r>
                      <a:rPr lang="en-US" sz="1600" b="1" dirty="0"/>
                      <a:t>8%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layout>
                <c:manualLayout>
                  <c:x val="8.3333333333333367E-3"/>
                  <c:y val="2.777777777777781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$168,615 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/>
                      <a:t>33%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2"/>
              <c:layout>
                <c:manualLayout>
                  <c:x val="1.6666666666666698E-2"/>
                  <c:y val="0.1990740740740738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$169,549 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/>
                      <a:t>33%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3"/>
              <c:layout>
                <c:manualLayout>
                  <c:x val="-1.6666666666666698E-2"/>
                  <c:y val="-2.777777777777787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$119,654 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/>
                      <a:t>23%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4"/>
              <c:layout>
                <c:manualLayout>
                  <c:x val="3.0555555555555582E-2"/>
                  <c:y val="-3.240740740740748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$12,812 </a:t>
                    </a:r>
                    <a:endParaRPr lang="en-US" sz="1600" b="1" dirty="0" smtClean="0"/>
                  </a:p>
                  <a:p>
                    <a:r>
                      <a:rPr lang="en-US" sz="1600" b="1" dirty="0" smtClean="0"/>
                      <a:t> </a:t>
                    </a:r>
                    <a:r>
                      <a:rPr lang="en-US" sz="1600" b="1" dirty="0"/>
                      <a:t>3%</a:t>
                    </a:r>
                  </a:p>
                </c:rich>
              </c:tx>
              <c:dLblPos val="bestFit"/>
              <c:showVal val="1"/>
              <c:showPercent val="1"/>
            </c:dLbl>
            <c:dLblPos val="outEnd"/>
            <c:showVal val="1"/>
            <c:showPercent val="1"/>
            <c:showLeaderLines val="1"/>
          </c:dLbls>
          <c:cat>
            <c:strRef>
              <c:f>'[2014-15 Annual Report DATA.xlsx]Sheet1'!$F$64:$J$64</c:f>
              <c:strCache>
                <c:ptCount val="5"/>
                <c:pt idx="0">
                  <c:v>Donations</c:v>
                </c:pt>
                <c:pt idx="1">
                  <c:v>Grants</c:v>
                </c:pt>
                <c:pt idx="2">
                  <c:v>Program Fees</c:v>
                </c:pt>
                <c:pt idx="3">
                  <c:v>Sales &amp; Other</c:v>
                </c:pt>
                <c:pt idx="4">
                  <c:v>Special Events</c:v>
                </c:pt>
              </c:strCache>
            </c:strRef>
          </c:cat>
          <c:val>
            <c:numRef>
              <c:f>'[2014-15 Annual Report DATA.xlsx]Sheet1'!$F$65:$J$65</c:f>
              <c:numCache>
                <c:formatCode>"$"#,##0_);[Red]\("$"#,##0\)</c:formatCode>
                <c:ptCount val="5"/>
                <c:pt idx="0">
                  <c:v>43456</c:v>
                </c:pt>
                <c:pt idx="1">
                  <c:v>168615</c:v>
                </c:pt>
                <c:pt idx="2">
                  <c:v>169549</c:v>
                </c:pt>
                <c:pt idx="3">
                  <c:v>119654</c:v>
                </c:pt>
                <c:pt idx="4">
                  <c:v>12812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61957567804042"/>
          <c:y val="6.3854986876640513E-2"/>
          <c:w val="0.20713757655293091"/>
          <c:h val="0.41858595800524989"/>
        </c:manualLayout>
      </c:layout>
    </c:legend>
    <c:plotVisOnly val="1"/>
  </c:chart>
  <c:spPr>
    <a:noFill/>
    <a:ln>
      <a:noFill/>
    </a:ln>
    <a:effectLst>
      <a:outerShdw blurRad="50800" dist="50800" dir="5400000" algn="ctr" rotWithShape="0">
        <a:schemeClr val="tx1"/>
      </a:outerShdw>
    </a:effectLst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208066-6B7F-4886-9B4A-ECFD85294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DD797-6AF5-479A-9ABF-A11A9F5FEF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09E46-C2A6-4FFD-9CB1-F417AC6FACE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09E46-C2A6-4FFD-9CB1-F417AC6FACE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B4083-E192-4C1F-AE61-A5AF82F10D6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B4083-E192-4C1F-AE61-A5AF82F10D6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0D863-FC5C-4553-95F6-82433B6A4B0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705AE-E017-4E58-AC50-C6B4FBE08F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19789-D150-4FA3-85A1-7B26AA6F9B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5210F-9454-44ED-A3DC-D1B0711EEEF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9DE-A49E-4F31-A932-D47C2D3FBB5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BE397-BCA5-447F-996D-2E4F1AB417C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F488E-9719-40A8-AD3E-070805171DB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E2A98-5E94-4806-8A3C-52ECEB5117BE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F488E-9719-40A8-AD3E-070805171DB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F488E-9719-40A8-AD3E-070805171DB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E2A98-5E94-4806-8A3C-52ECEB5117BE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FBE2-0740-4DC5-A893-C27C14CA85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73254-86F2-496E-9E7A-5AEC88B44FB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09E46-C2A6-4FFD-9CB1-F417AC6FAC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09E46-C2A6-4FFD-9CB1-F417AC6FAC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BD52-F8A9-4B41-B884-65FA4155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5A6FE-B0FB-4189-B3D3-E5BA7EEA3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CBF9-2730-4062-A9EA-2E638A13A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1765-5890-4110-B363-7B0478249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FD55-CA0B-4DE5-B9B3-0D5122C97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12FB-1121-4F75-AB5F-E1D5CB19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9E59-6267-4544-9968-36B68D11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48F6-D81D-41FB-8FB0-CE2848B1C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BF37-A91F-4EF3-9923-088BC2F73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90CB-BBE7-4343-8109-DD2E1C41C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3740-24F7-45C0-8F74-940CE6C44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0758-6EB1-4C20-8C5B-1D80AE04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531BB-A64F-407B-9FAE-D3F5940F3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4F6407-FD36-49E3-B253-F3C2B9592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352800"/>
            <a:ext cx="8610600" cy="3276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2016-17</a:t>
            </a:r>
            <a:r>
              <a:rPr lang="en-US" sz="4800" b="1" dirty="0" smtClean="0"/>
              <a:t> </a:t>
            </a:r>
          </a:p>
          <a:p>
            <a:pPr eaLnBrk="1" hangingPunct="1"/>
            <a:r>
              <a:rPr lang="en-US" sz="4800" b="1" dirty="0" smtClean="0"/>
              <a:t>ANNUAL REPORT</a:t>
            </a:r>
          </a:p>
          <a:p>
            <a:pPr eaLnBrk="1" hangingPunct="1"/>
            <a:r>
              <a:rPr lang="en-US" b="1" dirty="0" smtClean="0"/>
              <a:t>July 20, 2017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934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133600" y="6172200"/>
            <a:ext cx="442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CELEBRATING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16 </a:t>
            </a:r>
            <a:r>
              <a:rPr lang="en-US" b="1" dirty="0">
                <a:solidFill>
                  <a:schemeClr val="tx2"/>
                </a:solidFill>
              </a:rPr>
              <a:t>YEARS of </a:t>
            </a:r>
            <a:r>
              <a:rPr lang="en-US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058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Perspectives on Ensight Services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Action: Ensight now clearly reporting ALL service data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09800" y="60626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/>
          <p:nvPr/>
        </p:nvGraphicFramePr>
        <p:xfrm>
          <a:off x="514349" y="1381124"/>
          <a:ext cx="8115301" cy="40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805934" y="27109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People Served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058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/>
              <a:t>Major Services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Ensight served 8,845 people in 2016-17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646 went thru full service low vision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Ensight provided $9,942 in financial assistance last year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 dirty="0" smtClean="0"/>
              <a:t>65% of Ensight’s clients have low to moderate incomes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Low Vision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Doctor of Optometry low vision evaluations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Occupational Therapist assessment and specialized training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Orientation and Mobility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Counseling for Adjustment to Vision Loss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Education and Safety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Injury Prevention courses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Matter of Balance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Blindness 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Support Groups (E-Squared) in Fort Collins—no cost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Recreation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Tandem cycling program; Water Color Painting, Audio Book Club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09800" y="60626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209800" y="6062663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304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Program Service Fees</a:t>
            </a:r>
            <a:endParaRPr lang="en-US" sz="32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066800"/>
          <a:ext cx="6781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209800" y="6062663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304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Historic Gross Income</a:t>
            </a:r>
            <a:endParaRPr lang="en-US" sz="32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990600"/>
          <a:ext cx="72390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09800" y="6062663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YEARS </a:t>
            </a:r>
            <a:r>
              <a:rPr lang="en-US" sz="1600" b="1" dirty="0">
                <a:solidFill>
                  <a:schemeClr val="tx2"/>
                </a:solidFill>
              </a:rPr>
              <a:t>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2016-17 Revenue Sources</a:t>
            </a:r>
            <a:endParaRPr lang="en-US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447800" y="1066800"/>
          <a:ext cx="6172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MAJOR CONTRIBUTORS</a:t>
            </a:r>
            <a:br>
              <a:rPr lang="en-US" sz="3200" b="1" dirty="0" smtClean="0"/>
            </a:br>
            <a:r>
              <a:rPr lang="en-US" sz="2800" b="1" dirty="0" smtClean="0"/>
              <a:t>2016-17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86263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09800" y="6181725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295400"/>
            <a:ext cx="670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Northern Colorado Medical Center Foundation         $75,000</a:t>
            </a:r>
          </a:p>
          <a:p>
            <a:r>
              <a:rPr lang="en-US" dirty="0" smtClean="0"/>
              <a:t>Fort Collins Lions Foundation                                    $30,000</a:t>
            </a:r>
          </a:p>
          <a:p>
            <a:r>
              <a:rPr lang="en-US" dirty="0" smtClean="0"/>
              <a:t>Larimer County Office on Aging                                 $21,983</a:t>
            </a:r>
          </a:p>
          <a:p>
            <a:r>
              <a:rPr lang="en-US" dirty="0" smtClean="0"/>
              <a:t>Denver Foundation                                                    $21,000</a:t>
            </a:r>
          </a:p>
          <a:p>
            <a:r>
              <a:rPr lang="en-US" dirty="0" smtClean="0"/>
              <a:t>Boulder County AAA                                                  $24,000</a:t>
            </a:r>
          </a:p>
          <a:p>
            <a:r>
              <a:rPr lang="en-US" dirty="0" smtClean="0"/>
              <a:t>Weld County Area Agency on Aging                          $20,000</a:t>
            </a:r>
          </a:p>
          <a:p>
            <a:r>
              <a:rPr lang="en-US" dirty="0" smtClean="0"/>
              <a:t>O’Rourke Foundation                                                $10,000  </a:t>
            </a:r>
          </a:p>
          <a:p>
            <a:r>
              <a:rPr lang="en-US" dirty="0" smtClean="0"/>
              <a:t>Anschutz Family Foundation                                       $7,500</a:t>
            </a:r>
          </a:p>
          <a:p>
            <a:r>
              <a:rPr lang="en-US" dirty="0" smtClean="0"/>
              <a:t>Eye Center of Northern Colorado                                $5,000</a:t>
            </a:r>
          </a:p>
          <a:p>
            <a:r>
              <a:rPr lang="en-US" dirty="0" smtClean="0"/>
              <a:t>Jackson National Life Insurance Comp.                      $2,500 </a:t>
            </a:r>
          </a:p>
          <a:p>
            <a:r>
              <a:rPr lang="en-US" dirty="0" err="1" smtClean="0"/>
              <a:t>OtterCares</a:t>
            </a:r>
            <a:r>
              <a:rPr lang="en-US" dirty="0" smtClean="0"/>
              <a:t> Foundation                                                $1,000</a:t>
            </a:r>
          </a:p>
          <a:p>
            <a:r>
              <a:rPr lang="en-US" dirty="0" smtClean="0"/>
              <a:t>Community Foundation Serving Boulder County        $1,250</a:t>
            </a:r>
          </a:p>
          <a:p>
            <a:r>
              <a:rPr lang="en-US" dirty="0" smtClean="0"/>
              <a:t>Wells Fargo Foundation                                              $1,000</a:t>
            </a:r>
          </a:p>
          <a:p>
            <a:r>
              <a:rPr lang="en-US" dirty="0" smtClean="0"/>
              <a:t>Lions Club Centennial Airport                                      $1,000 </a:t>
            </a:r>
          </a:p>
          <a:p>
            <a:r>
              <a:rPr lang="en-US" dirty="0" smtClean="0"/>
              <a:t>Lions Club Estes Park                                                 $1,000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2524750"/>
            <a:ext cx="876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b="1" u="sng" dirty="0" smtClean="0"/>
              <a:t>REVENUE </a:t>
            </a:r>
            <a:r>
              <a:rPr lang="en-US" b="1" dirty="0" smtClean="0"/>
              <a:t>          </a:t>
            </a:r>
            <a:r>
              <a:rPr lang="en-US" b="1" u="sng" dirty="0"/>
              <a:t>EXPENSES</a:t>
            </a:r>
            <a:r>
              <a:rPr lang="en-US" dirty="0"/>
              <a:t>	   </a:t>
            </a:r>
            <a:r>
              <a:rPr lang="en-US" dirty="0" smtClean="0"/>
              <a:t>    </a:t>
            </a:r>
            <a:r>
              <a:rPr lang="en-US" b="1" u="sng" dirty="0"/>
              <a:t>NET REVENUE</a:t>
            </a:r>
          </a:p>
          <a:p>
            <a:endParaRPr lang="en-US" dirty="0"/>
          </a:p>
          <a:p>
            <a:r>
              <a:rPr lang="en-US" sz="2400" b="1" dirty="0" smtClean="0"/>
              <a:t>Total </a:t>
            </a:r>
            <a:endParaRPr lang="en-US" sz="2400" b="1" dirty="0"/>
          </a:p>
          <a:p>
            <a:r>
              <a:rPr lang="en-US" sz="2400" b="1" dirty="0"/>
              <a:t>Operations:    </a:t>
            </a:r>
            <a:r>
              <a:rPr lang="en-US" sz="2800" b="1" dirty="0" smtClean="0"/>
              <a:t>$514,541</a:t>
            </a:r>
            <a:r>
              <a:rPr lang="en-US" sz="2800" b="1" dirty="0"/>
              <a:t>	</a:t>
            </a:r>
            <a:r>
              <a:rPr lang="en-US" sz="2800" b="1" dirty="0" smtClean="0"/>
              <a:t>   </a:t>
            </a:r>
            <a:r>
              <a:rPr lang="en-US" sz="2800" b="1" dirty="0" smtClean="0"/>
              <a:t>$501,022   </a:t>
            </a:r>
            <a:r>
              <a:rPr lang="en-US" sz="2800" b="1" dirty="0" smtClean="0"/>
              <a:t>  $ </a:t>
            </a:r>
            <a:r>
              <a:rPr lang="en-US" sz="2800" b="1" dirty="0" smtClean="0"/>
              <a:t>13,519</a:t>
            </a:r>
            <a:endParaRPr lang="en-US" sz="2800" b="1" dirty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28600" y="391667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 dirty="0" smtClean="0"/>
              <a:t>The Bottom Line:</a:t>
            </a:r>
          </a:p>
          <a:p>
            <a:pPr algn="ctr"/>
            <a:r>
              <a:rPr lang="en-US" sz="2800" b="1" dirty="0" smtClean="0"/>
              <a:t>2016-17 </a:t>
            </a:r>
            <a:r>
              <a:rPr lang="en-US" sz="2800" b="1" dirty="0"/>
              <a:t>Profit and Loss Statement</a:t>
            </a:r>
            <a:r>
              <a:rPr lang="en-US" sz="2800" dirty="0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09800" y="6062663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YEARS </a:t>
            </a:r>
            <a:r>
              <a:rPr lang="en-US" sz="1600" b="1" dirty="0">
                <a:solidFill>
                  <a:schemeClr val="tx2"/>
                </a:solidFill>
              </a:rPr>
              <a:t>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ENSIGHT Milestones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/>
              <a:t>Celebrated 16 years of service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</a:rPr>
              <a:t>Have served over </a:t>
            </a:r>
            <a:r>
              <a:rPr lang="en-US" sz="2000" b="1" dirty="0" smtClean="0">
                <a:latin typeface="Arial" pitchFamily="34" charset="0"/>
              </a:rPr>
              <a:t>74,854</a:t>
            </a:r>
            <a:r>
              <a:rPr lang="en-US" sz="2000" dirty="0" smtClean="0">
                <a:latin typeface="Arial" pitchFamily="34" charset="0"/>
              </a:rPr>
              <a:t> individuals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/>
              <a:t>Hosted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Annual Halloween Eye Ball Fundraiser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</a:rPr>
              <a:t>Raised 19% more money than last year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/>
              <a:t>Continued to expand relationships with Federal, State, Local government agencies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</a:rPr>
              <a:t>Opens door to increasing clients served and grants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err="1" smtClean="0"/>
              <a:t>OnSite</a:t>
            </a:r>
            <a:r>
              <a:rPr lang="en-US" sz="2400" b="1" dirty="0" smtClean="0"/>
              <a:t> van at Lions conventions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/>
              <a:t>Over 100 volunteers donated 1,270 hours to support projects, fundraisers, and operations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/>
              <a:t>Added new programs: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</a:rPr>
              <a:t>Talking Book Club, Water Color Class, Yoga Class,  Matter of Balance class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5853113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422525" y="6173788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058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 smtClean="0">
                <a:uFill>
                  <a:solidFill>
                    <a:schemeClr val="bg1"/>
                  </a:solidFill>
                </a:uFill>
              </a:rPr>
              <a:t>ENSIGHT Future Plans</a:t>
            </a:r>
            <a:endParaRPr lang="en-US" dirty="0" smtClean="0">
              <a:uFill>
                <a:solidFill>
                  <a:schemeClr val="bg1"/>
                </a:solidFill>
              </a:u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Grow and cultivate donor relations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>
                <a:latin typeface="Arial" pitchFamily="34" charset="0"/>
              </a:rPr>
              <a:t>Expand donor base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Continue Board of Directors development/expansion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>
                <a:latin typeface="Arial" pitchFamily="34" charset="0"/>
              </a:rPr>
              <a:t>Goal: a Board member in every Colorado Lions District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Expand sources of grant funding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Continue expanding </a:t>
            </a:r>
            <a:r>
              <a:rPr lang="en-US" sz="2400" b="1" dirty="0" err="1" smtClean="0"/>
              <a:t>OnSite</a:t>
            </a:r>
            <a:r>
              <a:rPr lang="en-US" sz="2400" b="1" dirty="0" smtClean="0"/>
              <a:t> program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Increase low-vision recreational opportunities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 smtClean="0"/>
              <a:t>Work with CSU Adaptive Technology Department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209800" y="6062663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"/>
            <a:ext cx="8382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/>
              <a:t>Bottom lines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dirty="0" smtClean="0"/>
              <a:t> </a:t>
            </a:r>
            <a:r>
              <a:rPr lang="en-US" b="1" dirty="0" smtClean="0"/>
              <a:t>Lions can be </a:t>
            </a:r>
            <a:r>
              <a:rPr lang="en-US" b="1" i="1" dirty="0" smtClean="0"/>
              <a:t>proud!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i="1" dirty="0" smtClean="0"/>
              <a:t>And Helen Keller would be proud!</a:t>
            </a:r>
            <a:r>
              <a:rPr lang="en-US" b="1" dirty="0" smtClean="0"/>
              <a:t> 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smtClean="0"/>
              <a:t> New Facility = Visibility &amp; Growth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smtClean="0"/>
              <a:t> Ensight growing and expanding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smtClean="0"/>
              <a:t> Ensight Board growing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smtClean="0"/>
              <a:t> Big challenges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b="1" dirty="0" smtClean="0"/>
              <a:t>Overall funding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1600" b="1" dirty="0" smtClean="0"/>
              <a:t>Need to establish sustainable funding (e.g</a:t>
            </a:r>
            <a:r>
              <a:rPr lang="en-US" sz="1600" b="1" smtClean="0"/>
              <a:t>., endowments)</a:t>
            </a:r>
            <a:endParaRPr lang="en-US" sz="1600" b="1" dirty="0" smtClean="0"/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b="1" dirty="0" smtClean="0"/>
              <a:t>Growing our donor base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b="1" dirty="0" smtClean="0"/>
              <a:t>Growing the number of clients served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b="1" dirty="0" smtClean="0"/>
              <a:t>Publicizing Ensight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en-US" b="1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5899150"/>
            <a:ext cx="2209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505075" y="6219825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6600" b="1" i="1" dirty="0" smtClean="0">
                <a:solidFill>
                  <a:srgbClr val="FF0000"/>
                </a:solidFill>
              </a:rPr>
              <a:t>Thanks!!!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6781800" cy="1295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/>
              <a:t>    </a:t>
            </a:r>
            <a:r>
              <a:rPr lang="en-US" sz="2400" b="1" i="1" dirty="0" smtClean="0"/>
              <a:t>Special </a:t>
            </a:r>
            <a:r>
              <a:rPr lang="en-US" sz="2400" b="1" i="1" dirty="0" smtClean="0">
                <a:solidFill>
                  <a:srgbClr val="FF0000"/>
                </a:solidFill>
              </a:rPr>
              <a:t>thanks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to the Fort Collins Lions Club and the Fort Collins Lions Foundation for your awesome support!</a:t>
            </a:r>
            <a:endParaRPr lang="en-US" sz="2000" b="1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6062663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2016-17 Ensight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/>
              <a:t>Board of Directors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209800" y="60626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504" y="1177644"/>
            <a:ext cx="642849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Fort Collins</a:t>
            </a:r>
          </a:p>
          <a:p>
            <a:pPr lvl="1">
              <a:defRPr/>
            </a:pPr>
            <a:r>
              <a:rPr lang="en-US" dirty="0"/>
              <a:t>Doug Hutchinson, </a:t>
            </a:r>
            <a:r>
              <a:rPr lang="en-US" dirty="0" smtClean="0"/>
              <a:t>Chairman (Lion)</a:t>
            </a:r>
            <a:endParaRPr lang="en-US" dirty="0"/>
          </a:p>
          <a:p>
            <a:pPr lvl="1">
              <a:defRPr/>
            </a:pPr>
            <a:r>
              <a:rPr lang="en-US" dirty="0"/>
              <a:t>Bob </a:t>
            </a:r>
            <a:r>
              <a:rPr lang="en-US" dirty="0" err="1"/>
              <a:t>Hau</a:t>
            </a:r>
            <a:r>
              <a:rPr lang="en-US" dirty="0"/>
              <a:t>, Vice </a:t>
            </a:r>
            <a:r>
              <a:rPr lang="en-US" dirty="0" smtClean="0"/>
              <a:t>Chairman (Community Member)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Dave Mendenhall (Lions PDG MD 6-NE)</a:t>
            </a:r>
          </a:p>
          <a:p>
            <a:pPr lvl="1">
              <a:defRPr/>
            </a:pPr>
            <a:r>
              <a:rPr lang="en-US" dirty="0" smtClean="0"/>
              <a:t>Denise </a:t>
            </a:r>
            <a:r>
              <a:rPr lang="en-US" dirty="0" err="1" smtClean="0"/>
              <a:t>Clynes</a:t>
            </a:r>
            <a:r>
              <a:rPr lang="en-US" dirty="0" smtClean="0"/>
              <a:t> (Lion)</a:t>
            </a:r>
          </a:p>
          <a:p>
            <a:pPr lvl="1">
              <a:defRPr/>
            </a:pPr>
            <a:r>
              <a:rPr lang="en-US" dirty="0" smtClean="0"/>
              <a:t>Dr Arthur </a:t>
            </a:r>
            <a:r>
              <a:rPr lang="en-US" dirty="0" err="1" smtClean="0"/>
              <a:t>Korotkin</a:t>
            </a:r>
            <a:r>
              <a:rPr lang="en-US" dirty="0" smtClean="0"/>
              <a:t> (</a:t>
            </a:r>
            <a:r>
              <a:rPr lang="en-US" dirty="0" err="1" smtClean="0"/>
              <a:t>Opthalmologist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Dr Marc </a:t>
            </a:r>
            <a:r>
              <a:rPr lang="en-US" dirty="0" err="1" smtClean="0"/>
              <a:t>Provencher</a:t>
            </a:r>
            <a:r>
              <a:rPr lang="en-US" dirty="0" smtClean="0"/>
              <a:t> (Lion; Optometrist)</a:t>
            </a:r>
          </a:p>
          <a:p>
            <a:pPr lvl="1">
              <a:defRPr/>
            </a:pPr>
            <a:r>
              <a:rPr lang="en-US" dirty="0" err="1" smtClean="0"/>
              <a:t>Tana</a:t>
            </a:r>
            <a:r>
              <a:rPr lang="en-US" dirty="0" smtClean="0"/>
              <a:t> Arthur (Community Member Parent/Consumer)</a:t>
            </a:r>
            <a:endParaRPr lang="en-US" dirty="0"/>
          </a:p>
          <a:p>
            <a:pPr>
              <a:defRPr/>
            </a:pPr>
            <a:r>
              <a:rPr lang="en-US" sz="2000" b="1" dirty="0" smtClean="0"/>
              <a:t>Boulder</a:t>
            </a:r>
          </a:p>
          <a:p>
            <a:pPr lvl="1">
              <a:defRPr/>
            </a:pPr>
            <a:r>
              <a:rPr lang="en-US" dirty="0" smtClean="0"/>
              <a:t>Carl </a:t>
            </a:r>
            <a:r>
              <a:rPr lang="en-US" dirty="0" err="1" smtClean="0"/>
              <a:t>Gentzel</a:t>
            </a:r>
            <a:r>
              <a:rPr lang="en-US" dirty="0" smtClean="0"/>
              <a:t>, CPA, Treasurer (Lions 6C DG)</a:t>
            </a:r>
          </a:p>
          <a:p>
            <a:pPr>
              <a:defRPr/>
            </a:pPr>
            <a:r>
              <a:rPr lang="en-US" sz="2000" b="1" dirty="0" smtClean="0"/>
              <a:t>Denver</a:t>
            </a:r>
          </a:p>
          <a:p>
            <a:pPr lvl="1">
              <a:defRPr/>
            </a:pPr>
            <a:r>
              <a:rPr lang="en-US" b="1" dirty="0" smtClean="0"/>
              <a:t>*Richard </a:t>
            </a:r>
            <a:r>
              <a:rPr lang="en-US" b="1" dirty="0" err="1" smtClean="0"/>
              <a:t>Faubion</a:t>
            </a:r>
            <a:r>
              <a:rPr lang="en-US" b="1" dirty="0" smtClean="0"/>
              <a:t>, Regional Director for the Foundation Fighting Blindness</a:t>
            </a:r>
          </a:p>
          <a:p>
            <a:pPr>
              <a:defRPr/>
            </a:pPr>
            <a:r>
              <a:rPr lang="en-US" sz="2000" b="1" dirty="0" smtClean="0"/>
              <a:t>La </a:t>
            </a:r>
            <a:r>
              <a:rPr lang="en-US" sz="2000" b="1" dirty="0"/>
              <a:t>Junta</a:t>
            </a:r>
          </a:p>
          <a:p>
            <a:pPr marL="800100" lvl="1" indent="-342900">
              <a:defRPr/>
            </a:pPr>
            <a:r>
              <a:rPr lang="en-US" dirty="0"/>
              <a:t>Henry </a:t>
            </a:r>
            <a:r>
              <a:rPr lang="en-US" dirty="0" err="1" smtClean="0"/>
              <a:t>Cowell</a:t>
            </a:r>
            <a:r>
              <a:rPr lang="en-US" dirty="0" smtClean="0"/>
              <a:t> (Lions DG MD 6-SE)</a:t>
            </a:r>
          </a:p>
          <a:p>
            <a:pPr marL="800100" lvl="1" indent="-342900">
              <a:defRPr/>
            </a:pPr>
            <a:endParaRPr lang="en-US" dirty="0" smtClean="0"/>
          </a:p>
          <a:p>
            <a:pPr marL="800100" lvl="1" indent="-342900">
              <a:defRPr/>
            </a:pPr>
            <a:r>
              <a:rPr lang="en-US" b="1" dirty="0" smtClean="0"/>
              <a:t>*</a:t>
            </a:r>
            <a:r>
              <a:rPr lang="en-US" sz="1400" b="1" dirty="0" smtClean="0"/>
              <a:t>New Board member—need Club vote</a:t>
            </a:r>
            <a:endParaRPr lang="en-US" sz="1400" b="1" dirty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Ensight Exemplifies the Lions Mission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391400" cy="914400"/>
          </a:xfrm>
          <a:ln>
            <a:noFill/>
          </a:ln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/>
              <a:t>    </a:t>
            </a:r>
            <a:r>
              <a:rPr lang="en-US" sz="2400" b="1" i="1" dirty="0" smtClean="0"/>
              <a:t>Helen Keller, speaking at the 1925 Lions Clubs International Convention: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6062663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048000"/>
            <a:ext cx="6781800" cy="1569660"/>
          </a:xfrm>
          <a:prstGeom prst="rect">
            <a:avLst/>
          </a:prstGeom>
          <a:noFill/>
          <a:ln w="539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“I challenge Lions to become the Knights of the Blind in the crusade against darkness…”</a:t>
            </a:r>
            <a:endParaRPr 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ENSIGHT Facilities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944" y="1143000"/>
            <a:ext cx="6172200" cy="3505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Ensight Offices</a:t>
            </a:r>
          </a:p>
          <a:p>
            <a:pPr lvl="1" eaLnBrk="1" hangingPunct="1"/>
            <a:r>
              <a:rPr lang="en-US" sz="2000" b="1" dirty="0" smtClean="0"/>
              <a:t>Fort Collins Ensight</a:t>
            </a:r>
          </a:p>
          <a:p>
            <a:pPr lvl="1" eaLnBrk="1" hangingPunct="1"/>
            <a:r>
              <a:rPr lang="en-US" sz="2000" b="1" dirty="0" smtClean="0"/>
              <a:t>Greeley Curtis Strong Center</a:t>
            </a:r>
          </a:p>
          <a:p>
            <a:pPr eaLnBrk="1" hangingPunct="1"/>
            <a:r>
              <a:rPr lang="en-US" sz="2400" b="1" dirty="0" smtClean="0"/>
              <a:t>Satellite Locations</a:t>
            </a:r>
          </a:p>
          <a:p>
            <a:pPr lvl="1" eaLnBrk="1" hangingPunct="1"/>
            <a:r>
              <a:rPr lang="en-US" sz="2000" b="1" dirty="0" smtClean="0"/>
              <a:t>Eye Care Center of Northern Colorado, Lafayette </a:t>
            </a:r>
          </a:p>
          <a:p>
            <a:pPr lvl="1" eaLnBrk="1" hangingPunct="1"/>
            <a:r>
              <a:rPr lang="en-US" sz="2000" b="1" dirty="0" smtClean="0"/>
              <a:t>Eye Care Center of Northern Colorado, Longmont</a:t>
            </a:r>
          </a:p>
          <a:p>
            <a:pPr lvl="1" eaLnBrk="1" hangingPunct="1"/>
            <a:r>
              <a:rPr lang="en-US" sz="2000" b="1" dirty="0" smtClean="0"/>
              <a:t>Parker Specialty Eye Care</a:t>
            </a:r>
          </a:p>
          <a:p>
            <a:pPr lvl="1" eaLnBrk="1" hangingPunct="1"/>
            <a:r>
              <a:rPr lang="en-US" sz="2000" b="1" dirty="0" smtClean="0"/>
              <a:t>Lakewood Eye Center</a:t>
            </a:r>
          </a:p>
          <a:p>
            <a:pPr eaLnBrk="1" hangingPunct="1"/>
            <a:r>
              <a:rPr lang="en-US" sz="2400" b="1" dirty="0" smtClean="0"/>
              <a:t>Mobile </a:t>
            </a:r>
            <a:r>
              <a:rPr lang="en-US" sz="2400" b="1" dirty="0" err="1" smtClean="0"/>
              <a:t>OnSite</a:t>
            </a:r>
            <a:r>
              <a:rPr lang="en-US" sz="2400" b="1" dirty="0" smtClean="0"/>
              <a:t> Services</a:t>
            </a:r>
          </a:p>
          <a:p>
            <a:pPr lvl="1" eaLnBrk="1" hangingPunct="1"/>
            <a:r>
              <a:rPr lang="en-US" sz="2000" b="1" dirty="0" smtClean="0"/>
              <a:t>The Ensight Van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60626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2016-17 Ensight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/>
              <a:t>Board of Directors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209800" y="60626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504" y="1177644"/>
            <a:ext cx="642849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Fort Collins</a:t>
            </a:r>
          </a:p>
          <a:p>
            <a:pPr lvl="1">
              <a:defRPr/>
            </a:pPr>
            <a:r>
              <a:rPr lang="en-US" dirty="0"/>
              <a:t>Doug Hutchinson, </a:t>
            </a:r>
            <a:r>
              <a:rPr lang="en-US" dirty="0" smtClean="0"/>
              <a:t>Chairman (Lion)</a:t>
            </a:r>
            <a:endParaRPr lang="en-US" dirty="0"/>
          </a:p>
          <a:p>
            <a:pPr lvl="1">
              <a:defRPr/>
            </a:pPr>
            <a:r>
              <a:rPr lang="en-US" dirty="0"/>
              <a:t>Bob </a:t>
            </a:r>
            <a:r>
              <a:rPr lang="en-US" dirty="0" err="1"/>
              <a:t>Hau</a:t>
            </a:r>
            <a:r>
              <a:rPr lang="en-US" dirty="0"/>
              <a:t>, Vice </a:t>
            </a:r>
            <a:r>
              <a:rPr lang="en-US" dirty="0" smtClean="0"/>
              <a:t>Chairman (Community Member)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Dave Mendenhall (Lions PDG MD 6-NE)</a:t>
            </a:r>
          </a:p>
          <a:p>
            <a:pPr lvl="1">
              <a:defRPr/>
            </a:pPr>
            <a:r>
              <a:rPr lang="en-US" dirty="0" smtClean="0"/>
              <a:t>Denise </a:t>
            </a:r>
            <a:r>
              <a:rPr lang="en-US" dirty="0" err="1" smtClean="0"/>
              <a:t>Clynes</a:t>
            </a:r>
            <a:r>
              <a:rPr lang="en-US" dirty="0" smtClean="0"/>
              <a:t> (Lion)</a:t>
            </a:r>
          </a:p>
          <a:p>
            <a:pPr lvl="1">
              <a:defRPr/>
            </a:pPr>
            <a:r>
              <a:rPr lang="en-US" dirty="0" smtClean="0"/>
              <a:t>Dr Arthur </a:t>
            </a:r>
            <a:r>
              <a:rPr lang="en-US" dirty="0" err="1" smtClean="0"/>
              <a:t>Korotkin</a:t>
            </a:r>
            <a:r>
              <a:rPr lang="en-US" dirty="0" smtClean="0"/>
              <a:t> (</a:t>
            </a:r>
            <a:r>
              <a:rPr lang="en-US" dirty="0" err="1" smtClean="0"/>
              <a:t>Opthalmologist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Dr Marc </a:t>
            </a:r>
            <a:r>
              <a:rPr lang="en-US" dirty="0" err="1" smtClean="0"/>
              <a:t>Provencher</a:t>
            </a:r>
            <a:r>
              <a:rPr lang="en-US" dirty="0" smtClean="0"/>
              <a:t> (Lion; Optometrist)</a:t>
            </a:r>
          </a:p>
          <a:p>
            <a:pPr lvl="1">
              <a:defRPr/>
            </a:pPr>
            <a:r>
              <a:rPr lang="en-US" dirty="0" err="1" smtClean="0"/>
              <a:t>Tana</a:t>
            </a:r>
            <a:r>
              <a:rPr lang="en-US" dirty="0" smtClean="0"/>
              <a:t> Arthur (Community Member Parent/Consumer)</a:t>
            </a:r>
            <a:endParaRPr lang="en-US" dirty="0"/>
          </a:p>
          <a:p>
            <a:pPr>
              <a:defRPr/>
            </a:pPr>
            <a:r>
              <a:rPr lang="en-US" sz="2000" b="1" dirty="0" smtClean="0"/>
              <a:t>Boulder</a:t>
            </a:r>
          </a:p>
          <a:p>
            <a:pPr lvl="1">
              <a:defRPr/>
            </a:pPr>
            <a:r>
              <a:rPr lang="en-US" dirty="0" smtClean="0"/>
              <a:t>Carl </a:t>
            </a:r>
            <a:r>
              <a:rPr lang="en-US" dirty="0" err="1" smtClean="0"/>
              <a:t>Gentzel</a:t>
            </a:r>
            <a:r>
              <a:rPr lang="en-US" dirty="0" smtClean="0"/>
              <a:t>, CPA, Treasurer (Lions 6C DG)</a:t>
            </a:r>
          </a:p>
          <a:p>
            <a:pPr>
              <a:defRPr/>
            </a:pPr>
            <a:r>
              <a:rPr lang="en-US" sz="2000" b="1" dirty="0" smtClean="0"/>
              <a:t>Denver</a:t>
            </a:r>
          </a:p>
          <a:p>
            <a:pPr lvl="1">
              <a:defRPr/>
            </a:pPr>
            <a:r>
              <a:rPr lang="en-US" dirty="0" smtClean="0"/>
              <a:t>*Richard </a:t>
            </a:r>
            <a:r>
              <a:rPr lang="en-US" dirty="0" err="1" smtClean="0"/>
              <a:t>Faubion</a:t>
            </a:r>
            <a:r>
              <a:rPr lang="en-US" dirty="0" smtClean="0"/>
              <a:t>, Regional Director for the Foundation Fighting Blindness</a:t>
            </a:r>
          </a:p>
          <a:p>
            <a:pPr>
              <a:defRPr/>
            </a:pPr>
            <a:r>
              <a:rPr lang="en-US" sz="2000" b="1" dirty="0" smtClean="0"/>
              <a:t>La </a:t>
            </a:r>
            <a:r>
              <a:rPr lang="en-US" sz="2000" b="1" dirty="0"/>
              <a:t>Junta</a:t>
            </a:r>
          </a:p>
          <a:p>
            <a:pPr marL="800100" lvl="1" indent="-342900">
              <a:defRPr/>
            </a:pPr>
            <a:r>
              <a:rPr lang="en-US" dirty="0"/>
              <a:t>Henry </a:t>
            </a:r>
            <a:r>
              <a:rPr lang="en-US" dirty="0" err="1" smtClean="0"/>
              <a:t>Cowell</a:t>
            </a:r>
            <a:r>
              <a:rPr lang="en-US" dirty="0" smtClean="0"/>
              <a:t> (Lions DG MD 6-SE)</a:t>
            </a:r>
          </a:p>
          <a:p>
            <a:pPr marL="800100" lvl="1" indent="-342900">
              <a:defRPr/>
            </a:pPr>
            <a:endParaRPr lang="en-US" dirty="0" smtClean="0"/>
          </a:p>
          <a:p>
            <a:pPr marL="800100" lvl="1" indent="-342900">
              <a:defRPr/>
            </a:pPr>
            <a:r>
              <a:rPr lang="en-US" dirty="0" smtClean="0"/>
              <a:t>*</a:t>
            </a:r>
            <a:r>
              <a:rPr lang="en-US" sz="1400" dirty="0" smtClean="0"/>
              <a:t>New Board member—need Club vote</a:t>
            </a:r>
            <a:endParaRPr lang="en-US" sz="1400" dirty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ENSIGHT Key Staff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066800"/>
            <a:ext cx="7772400" cy="4876800"/>
          </a:xfrm>
        </p:spPr>
        <p:txBody>
          <a:bodyPr/>
          <a:lstStyle/>
          <a:p>
            <a:r>
              <a:rPr lang="en-US" sz="1100" b="1" dirty="0" smtClean="0"/>
              <a:t>President/CEO, Denny Moyer, BS, COTA/L, SCALV, Co-founder 16 years service</a:t>
            </a:r>
          </a:p>
          <a:p>
            <a:r>
              <a:rPr lang="en-US" sz="1100" b="1" dirty="0" smtClean="0"/>
              <a:t>Melody </a:t>
            </a:r>
            <a:r>
              <a:rPr lang="en-US" sz="1100" b="1" dirty="0" err="1" smtClean="0"/>
              <a:t>Glinsman</a:t>
            </a:r>
            <a:r>
              <a:rPr lang="en-US" sz="1100" b="1" dirty="0" smtClean="0"/>
              <a:t>, BS, Development Director, 8 years of service</a:t>
            </a:r>
          </a:p>
          <a:p>
            <a:r>
              <a:rPr lang="en-US" sz="1100" b="1" dirty="0" smtClean="0"/>
              <a:t>Cory Layton, O.T.R., SCLV, Director of Rehabilitation, Registered Occupational Therapist, Low Vision specialist. 14 years service</a:t>
            </a:r>
          </a:p>
          <a:p>
            <a:r>
              <a:rPr lang="en-US" sz="1100" dirty="0" smtClean="0"/>
              <a:t>Carolyn Smith, O.D. (Doctor of Optometry). Low Vision doctor. 7 years service</a:t>
            </a:r>
          </a:p>
          <a:p>
            <a:r>
              <a:rPr lang="en-US" sz="1100" dirty="0" smtClean="0"/>
              <a:t>Dave </a:t>
            </a:r>
            <a:r>
              <a:rPr lang="en-US" sz="1100" dirty="0" err="1" smtClean="0"/>
              <a:t>Kisling</a:t>
            </a:r>
            <a:r>
              <a:rPr lang="en-US" sz="1100" dirty="0" smtClean="0"/>
              <a:t>, O.D. (Doctor of Optometry). Low vision doctor, 6 years service</a:t>
            </a:r>
          </a:p>
          <a:p>
            <a:r>
              <a:rPr lang="en-US" sz="1100" dirty="0" smtClean="0"/>
              <a:t>Corey Bernhardt, O.D. (Doctor of Optometry). Low vision doctor, 3 years service</a:t>
            </a:r>
          </a:p>
          <a:p>
            <a:r>
              <a:rPr lang="en-US" sz="1100" dirty="0" err="1" smtClean="0"/>
              <a:t>Kursten</a:t>
            </a:r>
            <a:r>
              <a:rPr lang="en-US" sz="1100" dirty="0" smtClean="0"/>
              <a:t> Marks, O.T.R. Registered Occupational Therapist, 5 years service</a:t>
            </a:r>
          </a:p>
          <a:p>
            <a:r>
              <a:rPr lang="en-US" sz="1100" dirty="0" smtClean="0"/>
              <a:t>Emma </a:t>
            </a:r>
            <a:r>
              <a:rPr lang="en-US" sz="1100" dirty="0" err="1" smtClean="0"/>
              <a:t>Linne</a:t>
            </a:r>
            <a:r>
              <a:rPr lang="en-US" sz="1100" dirty="0" smtClean="0"/>
              <a:t>, O.T.R, Registered Occupational Therapist, 3 years service</a:t>
            </a:r>
          </a:p>
          <a:p>
            <a:r>
              <a:rPr lang="en-US" sz="1100" dirty="0" smtClean="0"/>
              <a:t>Jennifer Rise, COTA/L. Certified Occupational Therapy Assistant, 4 years service</a:t>
            </a:r>
          </a:p>
          <a:p>
            <a:r>
              <a:rPr lang="en-US" sz="1100" dirty="0" err="1" smtClean="0"/>
              <a:t>Kimberlie</a:t>
            </a:r>
            <a:r>
              <a:rPr lang="en-US" sz="1100" dirty="0" smtClean="0"/>
              <a:t> </a:t>
            </a:r>
            <a:r>
              <a:rPr lang="en-US" sz="1100" dirty="0" err="1" smtClean="0"/>
              <a:t>Marcell</a:t>
            </a:r>
            <a:r>
              <a:rPr lang="en-US" sz="1100" dirty="0" smtClean="0"/>
              <a:t>, COTA/L, Certified Occupational Therapy Assistant, 4 years service</a:t>
            </a:r>
          </a:p>
          <a:p>
            <a:r>
              <a:rPr lang="en-US" sz="1100" dirty="0" smtClean="0"/>
              <a:t>Ellie Carlson, COMS, Certified Orientation and Mobility Specialist, 5 years service</a:t>
            </a:r>
          </a:p>
          <a:p>
            <a:r>
              <a:rPr lang="en-US" sz="1100" dirty="0" smtClean="0"/>
              <a:t>Annette  </a:t>
            </a:r>
            <a:r>
              <a:rPr lang="en-US" sz="1100" dirty="0" err="1" smtClean="0"/>
              <a:t>Biddison</a:t>
            </a:r>
            <a:r>
              <a:rPr lang="en-US" sz="1100" dirty="0" smtClean="0"/>
              <a:t>, Administrative Assistant, 4 years service</a:t>
            </a:r>
          </a:p>
          <a:p>
            <a:r>
              <a:rPr lang="en-US" sz="1100" dirty="0" smtClean="0"/>
              <a:t>Whitney Brown, Billing/Administration, 2 years service</a:t>
            </a:r>
          </a:p>
          <a:p>
            <a:r>
              <a:rPr lang="en-US" sz="1100" dirty="0" smtClean="0"/>
              <a:t>Nicole Patterson, Bookkeeper, 2 years service</a:t>
            </a:r>
          </a:p>
          <a:p>
            <a:r>
              <a:rPr lang="en-US" sz="1100" dirty="0" smtClean="0"/>
              <a:t>Glenda Andresen, MFT, Marriage and Family Counseling, 1 year service</a:t>
            </a:r>
          </a:p>
          <a:p>
            <a:r>
              <a:rPr lang="en-US" sz="1100" dirty="0" smtClean="0"/>
              <a:t>Lorraine Perry, Administrative Assistant, 1 year service</a:t>
            </a:r>
          </a:p>
          <a:p>
            <a:r>
              <a:rPr lang="en-US" sz="1100" dirty="0" smtClean="0"/>
              <a:t>Lynda McCullough, Assistant Development Coordinator, 1 year service</a:t>
            </a:r>
          </a:p>
          <a:p>
            <a:r>
              <a:rPr lang="en-US" sz="1100" dirty="0" smtClean="0"/>
              <a:t>Karen </a:t>
            </a:r>
            <a:r>
              <a:rPr lang="en-US" sz="1100" dirty="0" err="1" smtClean="0"/>
              <a:t>Schwols</a:t>
            </a:r>
            <a:r>
              <a:rPr lang="en-US" sz="1100" dirty="0" smtClean="0"/>
              <a:t>, Administrative Assistant, new</a:t>
            </a:r>
          </a:p>
          <a:p>
            <a:r>
              <a:rPr lang="en-US" sz="1100" dirty="0" smtClean="0"/>
              <a:t>Karen Higashi-Reynolds, OD, 1 year service</a:t>
            </a:r>
          </a:p>
          <a:p>
            <a:r>
              <a:rPr lang="en-US" sz="1100" dirty="0" smtClean="0"/>
              <a:t>Leah </a:t>
            </a:r>
            <a:r>
              <a:rPr lang="en-US" sz="1100" dirty="0" err="1" smtClean="0"/>
              <a:t>Muntges</a:t>
            </a:r>
            <a:r>
              <a:rPr lang="en-US" sz="1100" dirty="0" smtClean="0"/>
              <a:t>, MOTR/L, 1 year service</a:t>
            </a:r>
          </a:p>
          <a:p>
            <a:r>
              <a:rPr lang="en-US" sz="1100" dirty="0" smtClean="0"/>
              <a:t>Kara </a:t>
            </a:r>
            <a:r>
              <a:rPr lang="en-US" sz="1100" dirty="0" err="1" smtClean="0"/>
              <a:t>Borodach</a:t>
            </a:r>
            <a:r>
              <a:rPr lang="en-US" sz="1100" dirty="0" smtClean="0"/>
              <a:t>, MOT, OTR/L, 1 year service</a:t>
            </a:r>
          </a:p>
          <a:p>
            <a:r>
              <a:rPr lang="en-US" sz="1100" dirty="0" err="1" smtClean="0"/>
              <a:t>Kimberlie</a:t>
            </a:r>
            <a:r>
              <a:rPr lang="en-US" sz="1100" dirty="0" smtClean="0"/>
              <a:t> Stone, COTA/L</a:t>
            </a:r>
          </a:p>
          <a:p>
            <a:pPr>
              <a:buNone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5935663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24125" y="6256338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867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Note: Bold = Full-Time Employee</a:t>
            </a:r>
            <a:endParaRPr 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Significant Agency Collaborations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038600" cy="4876800"/>
          </a:xfrm>
        </p:spPr>
        <p:txBody>
          <a:bodyPr/>
          <a:lstStyle/>
          <a:p>
            <a:r>
              <a:rPr lang="en-US" sz="1400" dirty="0" smtClean="0"/>
              <a:t>Division of Vocational Rehabilitation and Veterans Administration </a:t>
            </a:r>
          </a:p>
          <a:p>
            <a:r>
              <a:rPr lang="en-US" sz="1400" dirty="0" smtClean="0"/>
              <a:t>Office on Aging and the (ADRC) Aging disability resources of Colorado.</a:t>
            </a:r>
          </a:p>
          <a:p>
            <a:r>
              <a:rPr lang="en-US" sz="1400" dirty="0" smtClean="0"/>
              <a:t>Larimer Office on Aging</a:t>
            </a:r>
          </a:p>
          <a:p>
            <a:r>
              <a:rPr lang="en-US" sz="1400" dirty="0" smtClean="0"/>
              <a:t>Weld and Boulder Area Agency on Aging</a:t>
            </a:r>
          </a:p>
          <a:p>
            <a:r>
              <a:rPr lang="en-US" sz="1400" dirty="0" smtClean="0"/>
              <a:t>Center for Independence in Grand Junction, and Center for Independence in Pueblo Disabled Resource Services,</a:t>
            </a:r>
          </a:p>
          <a:p>
            <a:r>
              <a:rPr lang="en-US" sz="1400" dirty="0" smtClean="0"/>
              <a:t>Center for People with Disabilities</a:t>
            </a:r>
          </a:p>
          <a:p>
            <a:r>
              <a:rPr lang="en-US" sz="1400" dirty="0" smtClean="0"/>
              <a:t>Center for Independence</a:t>
            </a:r>
          </a:p>
          <a:p>
            <a:r>
              <a:rPr lang="en-US" sz="1400" dirty="0" smtClean="0"/>
              <a:t>Connections for Independent Living</a:t>
            </a:r>
          </a:p>
          <a:p>
            <a:r>
              <a:rPr lang="en-US" sz="1400" dirty="0" smtClean="0"/>
              <a:t>Eye Center of Northern Colorado</a:t>
            </a:r>
          </a:p>
          <a:p>
            <a:r>
              <a:rPr lang="en-US" sz="1400" dirty="0" smtClean="0"/>
              <a:t>Eye Care Center of Northern Colorado</a:t>
            </a:r>
          </a:p>
          <a:p>
            <a:r>
              <a:rPr lang="en-US" sz="1400" dirty="0" smtClean="0"/>
              <a:t>Specialty Eye Care</a:t>
            </a:r>
          </a:p>
          <a:p>
            <a:r>
              <a:rPr lang="en-US" sz="1400" dirty="0" smtClean="0"/>
              <a:t>Lakewood Eye Clinic</a:t>
            </a:r>
          </a:p>
          <a:p>
            <a:r>
              <a:rPr lang="en-US" sz="1400" dirty="0" smtClean="0"/>
              <a:t>Foundation of Fighting Blindness</a:t>
            </a:r>
          </a:p>
          <a:p>
            <a:r>
              <a:rPr lang="en-US" sz="1400" dirty="0" smtClean="0"/>
              <a:t>Colorado Talking Books Library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200" b="1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09800" y="6096000"/>
            <a:ext cx="407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8382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741216"/>
            <a:ext cx="4114800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VA program in Colorado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Wyoming Lions Clubs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Colorado Lions Clubs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Elder Care Network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Hillcrest Senior Living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err="1" smtClean="0"/>
              <a:t>Rigden</a:t>
            </a:r>
            <a:r>
              <a:rPr lang="en-US" sz="1400" dirty="0" smtClean="0"/>
              <a:t> Farms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Columbine Health Systems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Local community services, including</a:t>
            </a:r>
          </a:p>
          <a:p>
            <a:pPr marL="804672" lvl="1" indent="-457200">
              <a:spcBef>
                <a:spcPts val="336"/>
              </a:spcBef>
              <a:buFont typeface="Courier New" pitchFamily="49" charset="0"/>
              <a:buChar char="o"/>
            </a:pPr>
            <a:r>
              <a:rPr lang="en-US" sz="1400" dirty="0" smtClean="0"/>
              <a:t>Lutheran Family Services, Catholic Charities, House of Neighborly Services  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Foundation Fighting Blindness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Colorado state university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Pima Medical Institute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Hadley school for the Blind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err="1" smtClean="0"/>
              <a:t>Softology</a:t>
            </a:r>
            <a:r>
              <a:rPr lang="en-US" sz="1400" dirty="0" smtClean="0"/>
              <a:t> Idea Works </a:t>
            </a:r>
          </a:p>
          <a:p>
            <a:pPr marL="347472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smtClean="0"/>
              <a:t>Audio Information Network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Perspectives on Ensight Services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Northern Colorado Medical Center Foundation (NCMCF)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Proposal:  </a:t>
            </a:r>
            <a:r>
              <a:rPr lang="en-US" sz="1800" b="1" dirty="0" smtClean="0"/>
              <a:t>Stop the $75,000 per year Curtis Strong grant to Ensight</a:t>
            </a:r>
          </a:p>
          <a:p>
            <a:pPr lvl="1" eaLnBrk="1" hangingPunct="1">
              <a:lnSpc>
                <a:spcPct val="80000"/>
              </a:lnSpc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Reason:  </a:t>
            </a:r>
            <a:r>
              <a:rPr lang="en-US" sz="1800" b="1" dirty="0" smtClean="0"/>
              <a:t>Ensight serving “too few Weld County people”</a:t>
            </a:r>
          </a:p>
          <a:p>
            <a:pPr lvl="1" eaLnBrk="1" hangingPunct="1">
              <a:lnSpc>
                <a:spcPct val="80000"/>
              </a:lnSpc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Problem:  </a:t>
            </a:r>
            <a:r>
              <a:rPr lang="en-US" sz="1600" b="1" dirty="0" smtClean="0"/>
              <a:t>NCMCF only considering “direct professional services”</a:t>
            </a:r>
          </a:p>
          <a:p>
            <a:pPr marL="1097280" lvl="2"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/>
              <a:t>“Only 164 people served in Weld County in the last year”</a:t>
            </a:r>
          </a:p>
          <a:p>
            <a:pPr lvl="1" eaLnBrk="1" hangingPunct="1">
              <a:lnSpc>
                <a:spcPct val="80000"/>
              </a:lnSpc>
            </a:pPr>
            <a:endParaRPr lang="en-US" sz="16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Solution:  </a:t>
            </a:r>
            <a:r>
              <a:rPr lang="en-US" sz="1800" b="1" dirty="0" smtClean="0"/>
              <a:t>report all the data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09800" y="60626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4114800"/>
          <a:ext cx="5410201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0023"/>
                <a:gridCol w="142017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People Served: Weld County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Direct Professional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164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Education, Resources, and</a:t>
                      </a:r>
                      <a:r>
                        <a:rPr lang="en-US" sz="1600" baseline="0" dirty="0" smtClean="0"/>
                        <a:t> Assistance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1,159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Total Weld County </a:t>
                      </a:r>
                      <a:r>
                        <a:rPr lang="en-US" sz="1600" dirty="0" smtClean="0"/>
                        <a:t>People Served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1,323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058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Perspectives on Ensight Services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Action: Ensight now clearly reporting ALL service data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09800" y="6062663"/>
            <a:ext cx="396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16 </a:t>
            </a:r>
            <a:r>
              <a:rPr lang="en-US" sz="1600" b="1" dirty="0">
                <a:solidFill>
                  <a:schemeClr val="tx2"/>
                </a:solidFill>
              </a:rPr>
              <a:t>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819400"/>
          <a:ext cx="57912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24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Total People </a:t>
                      </a:r>
                      <a:r>
                        <a:rPr lang="en-US" dirty="0" smtClean="0"/>
                        <a:t>Served in 2016-17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Direct Professional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646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Education, Resources,</a:t>
                      </a:r>
                      <a:r>
                        <a:rPr lang="en-US" sz="1600" baseline="0" dirty="0" smtClean="0"/>
                        <a:t> and Assistance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8,199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</a:t>
                      </a:r>
                      <a:r>
                        <a:rPr lang="en-US" dirty="0" smtClean="0"/>
                        <a:t>People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8,845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9513</TotalTime>
  <Words>1403</Words>
  <Application>Microsoft Office PowerPoint</Application>
  <PresentationFormat>On-screen Show (4:3)</PresentationFormat>
  <Paragraphs>272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Thanks!!!</vt:lpstr>
      <vt:lpstr>Ensight Exemplifies the Lions Mission</vt:lpstr>
      <vt:lpstr>ENSIGHT Facilities</vt:lpstr>
      <vt:lpstr>2016-17 Ensight  Board of Directors</vt:lpstr>
      <vt:lpstr>ENSIGHT Key Staff</vt:lpstr>
      <vt:lpstr>Significant Agency Collaborations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MAJOR CONTRIBUTORS 2016-17</vt:lpstr>
      <vt:lpstr>Slide 16</vt:lpstr>
      <vt:lpstr>ENSIGHT Milestones</vt:lpstr>
      <vt:lpstr>Slide 18</vt:lpstr>
      <vt:lpstr>Slide 19</vt:lpstr>
      <vt:lpstr>2016-17 Ensight  Board of Directors</vt:lpstr>
    </vt:vector>
  </TitlesOfParts>
  <Company>Skelton Mountain Dream Ranch,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F. Skelton</dc:creator>
  <cp:lastModifiedBy>Doug</cp:lastModifiedBy>
  <cp:revision>291</cp:revision>
  <dcterms:created xsi:type="dcterms:W3CDTF">2010-07-15T00:20:25Z</dcterms:created>
  <dcterms:modified xsi:type="dcterms:W3CDTF">2017-07-17T20:47:06Z</dcterms:modified>
</cp:coreProperties>
</file>