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324" r:id="rId6"/>
    <p:sldId id="277" r:id="rId7"/>
    <p:sldId id="297" r:id="rId8"/>
    <p:sldId id="301" r:id="rId9"/>
    <p:sldId id="308" r:id="rId10"/>
    <p:sldId id="320" r:id="rId11"/>
    <p:sldId id="270" r:id="rId12"/>
    <p:sldId id="272" r:id="rId13"/>
    <p:sldId id="302" r:id="rId14"/>
    <p:sldId id="312" r:id="rId15"/>
    <p:sldId id="316" r:id="rId16"/>
    <p:sldId id="310" r:id="rId17"/>
    <p:sldId id="318" r:id="rId18"/>
    <p:sldId id="305" r:id="rId19"/>
    <p:sldId id="281" r:id="rId20"/>
    <p:sldId id="322" r:id="rId21"/>
    <p:sldId id="279" r:id="rId22"/>
    <p:sldId id="315" r:id="rId23"/>
    <p:sldId id="261" r:id="rId24"/>
    <p:sldId id="258" r:id="rId25"/>
    <p:sldId id="267" r:id="rId26"/>
    <p:sldId id="275" r:id="rId27"/>
    <p:sldId id="323" r:id="rId28"/>
    <p:sldId id="326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2BBC0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2C6FB7-DF4F-0921-7A41-41BE91A3A0D0}" v="474" dt="2024-09-24T21:02:25.6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ensightskills.sharepoint.com/sites/SirLancelot/Shared%20Documents/Annual%20reports/Annual%20Report%2019-20/DirectProfessionalServiceFees2002_Presen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ensightskills.sharepoint.com/sites/SirLancelot/Shared%20Documents/Annual%20reports/Annual%20Report%2019-20/DirectProfessionalServiceFees2002_Presen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ensightskills.sharepoint.com/sites/SirLancelot/Shared%20Documents/Annual%20reports/Annual%20Report%2019-20/HistoricGros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12729658792699"/>
          <c:y val="7.9178331875182334E-2"/>
          <c:w val="0.82106846019247581"/>
          <c:h val="0.78106882473024053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'https://ensightskills.sharepoint.com/sites/SirLancelot/Shared Documents/Annual reports/Annual Report 19-20/[DirectProfessionalServiceFees2002_Present.xlsx]Sheet1'!$A$22:$V$22</c:f>
              <c:strCache>
                <c:ptCount val="22"/>
                <c:pt idx="0">
                  <c:v>01-02</c:v>
                </c:pt>
                <c:pt idx="1">
                  <c:v>02-03</c:v>
                </c:pt>
                <c:pt idx="2">
                  <c:v>03-04</c:v>
                </c:pt>
                <c:pt idx="3">
                  <c:v>04-05</c:v>
                </c:pt>
                <c:pt idx="4">
                  <c:v>05-06</c:v>
                </c:pt>
                <c:pt idx="5">
                  <c:v>06-07</c:v>
                </c:pt>
                <c:pt idx="6">
                  <c:v>07-08</c:v>
                </c:pt>
                <c:pt idx="7">
                  <c:v>08-09</c:v>
                </c:pt>
                <c:pt idx="8">
                  <c:v>09-10</c:v>
                </c:pt>
                <c:pt idx="9">
                  <c:v>10-11</c:v>
                </c:pt>
                <c:pt idx="10">
                  <c:v>11-12</c:v>
                </c:pt>
                <c:pt idx="11">
                  <c:v>12-13</c:v>
                </c:pt>
                <c:pt idx="12">
                  <c:v>13-14</c:v>
                </c:pt>
                <c:pt idx="13">
                  <c:v>14-15</c:v>
                </c:pt>
                <c:pt idx="14">
                  <c:v>16-17</c:v>
                </c:pt>
                <c:pt idx="15">
                  <c:v>17-18</c:v>
                </c:pt>
                <c:pt idx="16">
                  <c:v>18-19</c:v>
                </c:pt>
                <c:pt idx="17">
                  <c:v>19-20</c:v>
                </c:pt>
                <c:pt idx="18">
                  <c:v>20-21</c:v>
                </c:pt>
                <c:pt idx="19">
                  <c:v>21-22</c:v>
                </c:pt>
                <c:pt idx="20">
                  <c:v>22-23</c:v>
                </c:pt>
                <c:pt idx="21">
                  <c:v>23-24</c:v>
                </c:pt>
              </c:strCache>
            </c:strRef>
          </c:cat>
          <c:val>
            <c:numRef>
              <c:f>'https://ensightskills.sharepoint.com/sites/SirLancelot/Shared Documents/Annual reports/Annual Report 19-20/[DirectProfessionalServiceFees2002_Present.xlsx]Sheet1'!$A$23:$V$23</c:f>
              <c:numCache>
                <c:formatCode>General</c:formatCode>
                <c:ptCount val="22"/>
                <c:pt idx="0">
                  <c:v>35</c:v>
                </c:pt>
                <c:pt idx="1">
                  <c:v>153</c:v>
                </c:pt>
                <c:pt idx="2">
                  <c:v>400</c:v>
                </c:pt>
                <c:pt idx="3">
                  <c:v>1500</c:v>
                </c:pt>
                <c:pt idx="4">
                  <c:v>2040</c:v>
                </c:pt>
                <c:pt idx="5">
                  <c:v>3327</c:v>
                </c:pt>
                <c:pt idx="6">
                  <c:v>4762</c:v>
                </c:pt>
                <c:pt idx="7">
                  <c:v>5682</c:v>
                </c:pt>
                <c:pt idx="8">
                  <c:v>6481</c:v>
                </c:pt>
                <c:pt idx="9">
                  <c:v>7065</c:v>
                </c:pt>
                <c:pt idx="10">
                  <c:v>9647</c:v>
                </c:pt>
                <c:pt idx="11">
                  <c:v>9434</c:v>
                </c:pt>
                <c:pt idx="12">
                  <c:v>10100</c:v>
                </c:pt>
                <c:pt idx="13">
                  <c:v>10400</c:v>
                </c:pt>
                <c:pt idx="14">
                  <c:v>8845</c:v>
                </c:pt>
                <c:pt idx="15">
                  <c:v>8125</c:v>
                </c:pt>
                <c:pt idx="16">
                  <c:v>8222</c:v>
                </c:pt>
                <c:pt idx="17">
                  <c:v>6518</c:v>
                </c:pt>
                <c:pt idx="18">
                  <c:v>8352</c:v>
                </c:pt>
                <c:pt idx="19">
                  <c:v>10415</c:v>
                </c:pt>
                <c:pt idx="20">
                  <c:v>9023</c:v>
                </c:pt>
                <c:pt idx="21">
                  <c:v>9606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73-4562-86EC-D00485620E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7992960"/>
        <c:axId val="128003072"/>
        <c:axId val="0"/>
      </c:bar3DChart>
      <c:catAx>
        <c:axId val="127992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8003072"/>
        <c:crosses val="autoZero"/>
        <c:auto val="1"/>
        <c:lblAlgn val="ctr"/>
        <c:lblOffset val="100"/>
        <c:noMultiLvlLbl val="0"/>
      </c:catAx>
      <c:valAx>
        <c:axId val="128003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7992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544663167104157"/>
          <c:y val="3.7511665208515642E-2"/>
          <c:w val="0.82010892388451462"/>
          <c:h val="0.77276283172936722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cat>
            <c:strRef>
              <c:f>'https://ensightskills.sharepoint.com/sites/SirLancelot/Shared Documents/Annual reports/Annual Report 19-20/[DirectProfessionalServiceFees2002_Present.xlsx]Sheet1'!$A$3:$W$3</c:f>
              <c:strCache>
                <c:ptCount val="23"/>
                <c:pt idx="0">
                  <c:v>01-02</c:v>
                </c:pt>
                <c:pt idx="1">
                  <c:v>02-03</c:v>
                </c:pt>
                <c:pt idx="2">
                  <c:v>03-04</c:v>
                </c:pt>
                <c:pt idx="3">
                  <c:v>04-05</c:v>
                </c:pt>
                <c:pt idx="4">
                  <c:v>05-06</c:v>
                </c:pt>
                <c:pt idx="5">
                  <c:v>06-07</c:v>
                </c:pt>
                <c:pt idx="6">
                  <c:v>07-08</c:v>
                </c:pt>
                <c:pt idx="7">
                  <c:v>08-09</c:v>
                </c:pt>
                <c:pt idx="8">
                  <c:v>09-10</c:v>
                </c:pt>
                <c:pt idx="9">
                  <c:v>10-11</c:v>
                </c:pt>
                <c:pt idx="10">
                  <c:v>11-12</c:v>
                </c:pt>
                <c:pt idx="11">
                  <c:v>12-13</c:v>
                </c:pt>
                <c:pt idx="12">
                  <c:v>13-14</c:v>
                </c:pt>
                <c:pt idx="13">
                  <c:v>14-15</c:v>
                </c:pt>
                <c:pt idx="14">
                  <c:v>15-16</c:v>
                </c:pt>
                <c:pt idx="15">
                  <c:v>16-17</c:v>
                </c:pt>
                <c:pt idx="16">
                  <c:v>17-18</c:v>
                </c:pt>
                <c:pt idx="17">
                  <c:v>18-19</c:v>
                </c:pt>
                <c:pt idx="18">
                  <c:v>19-20</c:v>
                </c:pt>
                <c:pt idx="19">
                  <c:v>20-21</c:v>
                </c:pt>
                <c:pt idx="20">
                  <c:v>21-22</c:v>
                </c:pt>
                <c:pt idx="21">
                  <c:v>22-23</c:v>
                </c:pt>
                <c:pt idx="22">
                  <c:v>23-24</c:v>
                </c:pt>
              </c:strCache>
            </c:strRef>
          </c:cat>
          <c:val>
            <c:numRef>
              <c:f>'https://ensightskills.sharepoint.com/sites/SirLancelot/Shared Documents/Annual reports/Annual Report 19-20/[DirectProfessionalServiceFees2002_Present.xlsx]Sheet1'!$A$4:$W$4</c:f>
              <c:numCache>
                <c:formatCode>"$"#,##0</c:formatCode>
                <c:ptCount val="23"/>
                <c:pt idx="0">
                  <c:v>2089</c:v>
                </c:pt>
                <c:pt idx="1">
                  <c:v>446</c:v>
                </c:pt>
                <c:pt idx="2">
                  <c:v>9705</c:v>
                </c:pt>
                <c:pt idx="3">
                  <c:v>13740</c:v>
                </c:pt>
                <c:pt idx="4">
                  <c:v>51384</c:v>
                </c:pt>
                <c:pt idx="5">
                  <c:v>60910</c:v>
                </c:pt>
                <c:pt idx="6">
                  <c:v>79443</c:v>
                </c:pt>
                <c:pt idx="7">
                  <c:v>101404</c:v>
                </c:pt>
                <c:pt idx="8">
                  <c:v>98447</c:v>
                </c:pt>
                <c:pt idx="9">
                  <c:v>113756</c:v>
                </c:pt>
                <c:pt idx="10">
                  <c:v>140384</c:v>
                </c:pt>
                <c:pt idx="11">
                  <c:v>154802</c:v>
                </c:pt>
                <c:pt idx="12" formatCode="&quot;$&quot;#,##0_);[Red]\(&quot;$&quot;#,##0\)">
                  <c:v>150000</c:v>
                </c:pt>
                <c:pt idx="13" formatCode="&quot;$&quot;#,##0_);[Red]\(&quot;$&quot;#,##0\)">
                  <c:v>185535</c:v>
                </c:pt>
                <c:pt idx="14" formatCode="#,##0">
                  <c:v>154259</c:v>
                </c:pt>
                <c:pt idx="15" formatCode="#,##0">
                  <c:v>169549</c:v>
                </c:pt>
                <c:pt idx="16" formatCode="#,##0">
                  <c:v>151278</c:v>
                </c:pt>
                <c:pt idx="17" formatCode="#,##0">
                  <c:v>175681</c:v>
                </c:pt>
                <c:pt idx="18" formatCode="#,##0">
                  <c:v>158213</c:v>
                </c:pt>
                <c:pt idx="19" formatCode="#,##0">
                  <c:v>183000</c:v>
                </c:pt>
                <c:pt idx="20" formatCode="#,##0">
                  <c:v>229379</c:v>
                </c:pt>
                <c:pt idx="21" formatCode="#,##0">
                  <c:v>236000</c:v>
                </c:pt>
                <c:pt idx="22" formatCode="General">
                  <c:v>234184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51-4A50-8840-7B33841B4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6282240"/>
        <c:axId val="99082624"/>
        <c:axId val="0"/>
      </c:bar3DChart>
      <c:catAx>
        <c:axId val="86282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9082624"/>
        <c:crosses val="autoZero"/>
        <c:auto val="1"/>
        <c:lblAlgn val="ctr"/>
        <c:lblOffset val="100"/>
        <c:noMultiLvlLbl val="0"/>
      </c:catAx>
      <c:valAx>
        <c:axId val="99082624"/>
        <c:scaling>
          <c:orientation val="minMax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crossAx val="862822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multiLvlStrRef>
              <c:f>'https://ensightskills.sharepoint.com/sites/SirLancelot/Shared Documents/Annual reports/Annual Report 19-20/[HistoricGross.xlsx]Sheet1'!$A$1:$W$2</c:f>
              <c:multiLvlStrCache>
                <c:ptCount val="23"/>
                <c:lvl>
                  <c:pt idx="0">
                    <c:v>01-02</c:v>
                  </c:pt>
                  <c:pt idx="1">
                    <c:v>02-03</c:v>
                  </c:pt>
                  <c:pt idx="2">
                    <c:v>03-04</c:v>
                  </c:pt>
                  <c:pt idx="3">
                    <c:v>04-05</c:v>
                  </c:pt>
                  <c:pt idx="4">
                    <c:v>05-06</c:v>
                  </c:pt>
                  <c:pt idx="5">
                    <c:v>06-07</c:v>
                  </c:pt>
                  <c:pt idx="6">
                    <c:v>07-08</c:v>
                  </c:pt>
                  <c:pt idx="7">
                    <c:v>08-09</c:v>
                  </c:pt>
                  <c:pt idx="8">
                    <c:v>09-10</c:v>
                  </c:pt>
                  <c:pt idx="9">
                    <c:v>10-11</c:v>
                  </c:pt>
                  <c:pt idx="10">
                    <c:v>11-12</c:v>
                  </c:pt>
                  <c:pt idx="11">
                    <c:v>12-13</c:v>
                  </c:pt>
                  <c:pt idx="12">
                    <c:v>13-14</c:v>
                  </c:pt>
                  <c:pt idx="13">
                    <c:v>14-15</c:v>
                  </c:pt>
                  <c:pt idx="14">
                    <c:v>15-16</c:v>
                  </c:pt>
                  <c:pt idx="15">
                    <c:v>16-17</c:v>
                  </c:pt>
                  <c:pt idx="16">
                    <c:v>17-18</c:v>
                  </c:pt>
                  <c:pt idx="17">
                    <c:v>18-19</c:v>
                  </c:pt>
                  <c:pt idx="18">
                    <c:v>19-20</c:v>
                  </c:pt>
                  <c:pt idx="19">
                    <c:v>20-21</c:v>
                  </c:pt>
                  <c:pt idx="20">
                    <c:v>21-22</c:v>
                  </c:pt>
                  <c:pt idx="21">
                    <c:v>22-23</c:v>
                  </c:pt>
                  <c:pt idx="22">
                    <c:v>23-24</c:v>
                  </c:pt>
                </c:lvl>
                <c:lvl>
                  <c:pt idx="0">
                    <c:v>Historic Gross Income</c:v>
                  </c:pt>
                </c:lvl>
              </c:multiLvlStrCache>
            </c:multiLvlStrRef>
          </c:cat>
          <c:val>
            <c:numRef>
              <c:f>'https://ensightskills.sharepoint.com/sites/SirLancelot/Shared Documents/Annual reports/Annual Report 19-20/[HistoricGross.xlsx]Sheet1'!$A$3:$W$3</c:f>
              <c:numCache>
                <c:formatCode>"$"#,##0</c:formatCode>
                <c:ptCount val="23"/>
                <c:pt idx="0">
                  <c:v>25497</c:v>
                </c:pt>
                <c:pt idx="1">
                  <c:v>45932</c:v>
                </c:pt>
                <c:pt idx="2">
                  <c:v>133407</c:v>
                </c:pt>
                <c:pt idx="3">
                  <c:v>189786</c:v>
                </c:pt>
                <c:pt idx="4">
                  <c:v>236684</c:v>
                </c:pt>
                <c:pt idx="5">
                  <c:v>211211</c:v>
                </c:pt>
                <c:pt idx="6">
                  <c:v>324280</c:v>
                </c:pt>
                <c:pt idx="7">
                  <c:v>466494</c:v>
                </c:pt>
                <c:pt idx="8">
                  <c:v>361491</c:v>
                </c:pt>
                <c:pt idx="9">
                  <c:v>498435</c:v>
                </c:pt>
                <c:pt idx="10">
                  <c:v>343675</c:v>
                </c:pt>
                <c:pt idx="11">
                  <c:v>493248</c:v>
                </c:pt>
                <c:pt idx="12" formatCode="&quot;$&quot;#,##0_);[Red]\(&quot;$&quot;#,##0\)">
                  <c:v>467971</c:v>
                </c:pt>
                <c:pt idx="13" formatCode="&quot;$&quot;#,##0_);[Red]\(&quot;$&quot;#,##0\)">
                  <c:v>528393</c:v>
                </c:pt>
                <c:pt idx="14" formatCode="#,##0">
                  <c:v>509576</c:v>
                </c:pt>
                <c:pt idx="15" formatCode="&quot;$&quot;#,##0_);[Red]\(&quot;$&quot;#,##0\)">
                  <c:v>514541</c:v>
                </c:pt>
                <c:pt idx="16" formatCode="#,##0">
                  <c:v>528690</c:v>
                </c:pt>
                <c:pt idx="17" formatCode="&quot;$&quot;#,##0_);[Red]\(&quot;$&quot;#,##0\)">
                  <c:v>562320</c:v>
                </c:pt>
                <c:pt idx="18" formatCode="_(&quot;$&quot;* #,##0_);_(&quot;$&quot;* \(#,##0\);_(&quot;$&quot;* &quot;-&quot;??_);_(@_)">
                  <c:v>553553</c:v>
                </c:pt>
                <c:pt idx="19" formatCode="_([$$-409]* #,##0.00_);_([$$-409]* \(#,##0.00\);_([$$-409]* &quot;-&quot;??_);_(@_)">
                  <c:v>611379</c:v>
                </c:pt>
                <c:pt idx="20" formatCode="_([$$-409]* #,##0.00_);_([$$-409]* \(#,##0.00\);_([$$-409]* &quot;-&quot;??_);_(@_)">
                  <c:v>675109</c:v>
                </c:pt>
                <c:pt idx="21" formatCode="_([$$-409]* #,##0.00_);_([$$-409]* \(#,##0.00\);_([$$-409]* &quot;-&quot;??_);_(@_)">
                  <c:v>675249</c:v>
                </c:pt>
                <c:pt idx="22" formatCode="_([$$-409]* #,##0.00_);_([$$-409]* \(#,##0.00\);_([$$-409]* &quot;-&quot;??_);_(@_)">
                  <c:v>760082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36-4F04-B5EB-C351B78D80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7992192"/>
        <c:axId val="128002688"/>
        <c:axId val="0"/>
      </c:bar3DChart>
      <c:catAx>
        <c:axId val="12799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002688"/>
        <c:crosses val="autoZero"/>
        <c:auto val="1"/>
        <c:lblAlgn val="ctr"/>
        <c:lblOffset val="100"/>
        <c:noMultiLvlLbl val="0"/>
      </c:catAx>
      <c:valAx>
        <c:axId val="128002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992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9BF27-DEED-4370-A1AF-BF3A6BAE36A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81C0E-E833-4650-8E8B-A6EDFF8EF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208066-6B7F-4886-9B4A-ECFD85294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7DD797-6AF5-479A-9ABF-A11A9F5FEFC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B4083-E192-4C1F-AE61-A5AF82F10D6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F0D863-FC5C-4553-95F6-82433B6A4B0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F0D863-FC5C-4553-95F6-82433B6A4B0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98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9705AE-E017-4E58-AC50-C6B4FBE08FB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19789-D150-4FA3-85A1-7B26AA6F9B8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D5210F-9454-44ED-A3DC-D1B0711EEEF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019DE-A49E-4F31-A932-D47C2D3FBB5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BE397-BCA5-447F-996D-2E4F1AB417C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6F488E-9719-40A8-AD3E-070805171DB7}" type="slidenum">
              <a:rPr lang="en-US" smtClean="0">
                <a:latin typeface="Arial" pitchFamily="34" charset="0"/>
              </a:rPr>
              <a:pPr/>
              <a:t>3</a:t>
            </a:fld>
            <a:endParaRPr lang="en-US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6F488E-9719-40A8-AD3E-070805171DB7}" type="slidenum">
              <a:rPr lang="en-US" smtClean="0">
                <a:latin typeface="Arial" pitchFamily="34" charset="0"/>
              </a:rPr>
              <a:pPr/>
              <a:t>4</a:t>
            </a:fld>
            <a:endParaRPr lang="en-US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6F488E-9719-40A8-AD3E-070805171DB7}" type="slidenum">
              <a:rPr lang="en-US" smtClean="0">
                <a:latin typeface="Arial" pitchFamily="34" charset="0"/>
              </a:rPr>
              <a:pPr/>
              <a:t>5</a:t>
            </a:fld>
            <a:endParaRPr lang="en-US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6F488E-9719-40A8-AD3E-070805171DB7}" type="slidenum">
              <a:rPr lang="en-US" smtClean="0">
                <a:latin typeface="Arial" pitchFamily="34" charset="0"/>
              </a:rPr>
              <a:pPr/>
              <a:t>6</a:t>
            </a:fld>
            <a:endParaRPr lang="en-US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0FBE2-0740-4DC5-A893-C27C14CA856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73254-86F2-496E-9E7A-5AEC88B44FB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C09E46-C2A6-4FFD-9CB1-F417AC6FACE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C09E46-C2A6-4FFD-9CB1-F417AC6FACE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38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2BD52-F8A9-4B41-B884-65FA41559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5A6FE-B0FB-4189-B3D3-E5BA7EEA3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FCBF9-2730-4062-A9EA-2E638A13A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91765-5890-4110-B363-7B0478249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4FD55-CA0B-4DE5-B9B3-0D5122C97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912FB-1121-4F75-AB5F-E1D5CB195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19E59-6267-4544-9968-36B68D11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248F6-D81D-41FB-8FB0-CE2848B1C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2BF37-A91F-4EF3-9923-088BC2F73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490CB-BBE7-4343-8109-DD2E1C41C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53740-24F7-45C0-8F74-940CE6C44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20758-6EB1-4C20-8C5B-1D80AE044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531BB-A64F-407B-9FAE-D3F5940F3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54F6407-FD36-49E3-B253-F3C2B9592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352800"/>
            <a:ext cx="8610600" cy="3276600"/>
          </a:xfrm>
        </p:spPr>
        <p:txBody>
          <a:bodyPr/>
          <a:lstStyle/>
          <a:p>
            <a:pPr eaLnBrk="1" hangingPunct="1"/>
            <a:r>
              <a:rPr lang="en-US" sz="4000" b="1" dirty="0"/>
              <a:t>2023-24</a:t>
            </a:r>
          </a:p>
          <a:p>
            <a:pPr eaLnBrk="1" hangingPunct="1"/>
            <a:r>
              <a:rPr lang="en-US" sz="4800" b="1" dirty="0"/>
              <a:t>ANNUAL REPORT</a:t>
            </a:r>
          </a:p>
          <a:p>
            <a:pPr eaLnBrk="1" hangingPunct="1"/>
            <a:r>
              <a:rPr lang="en-US" b="1" dirty="0"/>
              <a:t>September 26, 2024</a:t>
            </a:r>
            <a:endParaRPr lang="en-US" b="1" dirty="0">
              <a:cs typeface="Arial"/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57200"/>
            <a:ext cx="69342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2133600" y="6172200"/>
            <a:ext cx="44424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CC00"/>
                </a:solidFill>
              </a:rPr>
              <a:t>CELEBRATING</a:t>
            </a:r>
            <a:r>
              <a:rPr lang="en-US" b="1" dirty="0">
                <a:solidFill>
                  <a:schemeClr val="tx2"/>
                </a:solidFill>
              </a:rPr>
              <a:t> 23 YEARS of </a:t>
            </a:r>
            <a:r>
              <a:rPr lang="en-US" b="1" dirty="0">
                <a:solidFill>
                  <a:srgbClr val="FFCC00"/>
                </a:solidFill>
              </a:rPr>
              <a:t>SERVICE!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8305800" cy="533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/>
              <a:t>Perspectives on Ensight Services</a:t>
            </a:r>
          </a:p>
          <a:p>
            <a:pPr eaLnBrk="1" hangingPunct="1">
              <a:lnSpc>
                <a:spcPct val="80000"/>
              </a:lnSpc>
            </a:pPr>
            <a:endParaRPr lang="en-US" sz="1200" b="1"/>
          </a:p>
          <a:p>
            <a:pPr eaLnBrk="1" hangingPunct="1">
              <a:lnSpc>
                <a:spcPct val="80000"/>
              </a:lnSpc>
            </a:pPr>
            <a:endParaRPr lang="en-US" sz="1800" b="1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3451" y="5840621"/>
            <a:ext cx="22098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2209800" y="6062663"/>
            <a:ext cx="40203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1600" b="1" dirty="0">
                <a:solidFill>
                  <a:srgbClr val="FFCC00"/>
                </a:solidFill>
                <a:latin typeface="Arial"/>
                <a:cs typeface="Arial"/>
              </a:rPr>
              <a:t>CELEBRATING</a:t>
            </a:r>
            <a:r>
              <a:rPr lang="en-US" sz="1600" b="1" dirty="0">
                <a:solidFill>
                  <a:schemeClr val="tx2"/>
                </a:solidFill>
                <a:latin typeface="Arial"/>
                <a:cs typeface="Arial"/>
              </a:rPr>
              <a:t> 23  YEARS of </a:t>
            </a:r>
            <a:r>
              <a:rPr lang="en-US" sz="1600" b="1" dirty="0">
                <a:solidFill>
                  <a:srgbClr val="FFCC00"/>
                </a:solidFill>
                <a:latin typeface="Arial"/>
                <a:cs typeface="Arial"/>
              </a:rPr>
              <a:t>SERVICE!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965204"/>
            <a:ext cx="3581400" cy="5039841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900" b="1" dirty="0"/>
              <a:t>Direct Professional Services</a:t>
            </a:r>
          </a:p>
          <a:p>
            <a:r>
              <a:rPr lang="en-US" dirty="0"/>
              <a:t> - Low-vision optometrist and Occupational Therapist </a:t>
            </a:r>
            <a:r>
              <a:rPr lang="en-US" sz="1600" dirty="0"/>
              <a:t>evaluation</a:t>
            </a:r>
          </a:p>
          <a:p>
            <a:r>
              <a:rPr lang="en-US" sz="1600" dirty="0"/>
              <a:t>- OT home visits</a:t>
            </a:r>
          </a:p>
          <a:p>
            <a:r>
              <a:rPr lang="en-US" sz="1600" dirty="0"/>
              <a:t> - Orientation and mobility training</a:t>
            </a:r>
          </a:p>
          <a:p>
            <a:r>
              <a:rPr lang="en-US" sz="1600" dirty="0"/>
              <a:t>     Assistive Technology</a:t>
            </a:r>
          </a:p>
          <a:p>
            <a:endParaRPr lang="en-US" sz="1600" dirty="0"/>
          </a:p>
          <a:p>
            <a:endParaRPr lang="en-US" sz="105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955968"/>
            <a:ext cx="4495800" cy="4047262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900" b="1"/>
              <a:t>Education, Resources &amp; Assistance</a:t>
            </a:r>
          </a:p>
          <a:p>
            <a:r>
              <a:rPr lang="en-US"/>
              <a:t> - </a:t>
            </a:r>
            <a:r>
              <a:rPr lang="en-US" b="1"/>
              <a:t>Education</a:t>
            </a:r>
          </a:p>
          <a:p>
            <a:r>
              <a:rPr lang="en-US" sz="1600"/>
              <a:t>   -- Prevent blindness</a:t>
            </a:r>
          </a:p>
          <a:p>
            <a:r>
              <a:rPr lang="en-US" sz="1600"/>
              <a:t>   -- Safety: balance classes, Stepping On, etc.</a:t>
            </a:r>
          </a:p>
          <a:p>
            <a:r>
              <a:rPr lang="en-US" sz="1600"/>
              <a:t>   -- Teaching hardware, software use</a:t>
            </a:r>
          </a:p>
          <a:p>
            <a:r>
              <a:rPr lang="en-US" b="1"/>
              <a:t>  - Resources</a:t>
            </a:r>
          </a:p>
          <a:p>
            <a:r>
              <a:rPr lang="en-US" sz="1600"/>
              <a:t>   -- Collaborations</a:t>
            </a:r>
          </a:p>
          <a:p>
            <a:r>
              <a:rPr lang="en-US" sz="1600"/>
              <a:t>   -- Colorado Talking Book Library</a:t>
            </a:r>
          </a:p>
          <a:p>
            <a:r>
              <a:rPr lang="en-US" sz="1600"/>
              <a:t>   -- Audio Information Network</a:t>
            </a:r>
          </a:p>
          <a:p>
            <a:r>
              <a:rPr lang="en-US" sz="1600"/>
              <a:t>   -- Transportation Resources</a:t>
            </a:r>
          </a:p>
          <a:p>
            <a:r>
              <a:rPr lang="en-US" sz="1600"/>
              <a:t>   -- Technology; Ensight sales</a:t>
            </a:r>
          </a:p>
          <a:p>
            <a:r>
              <a:rPr lang="en-US" b="1"/>
              <a:t> - Assistance</a:t>
            </a:r>
          </a:p>
          <a:p>
            <a:r>
              <a:rPr lang="en-US" sz="1600"/>
              <a:t>   -- Visual Aids information</a:t>
            </a:r>
          </a:p>
          <a:p>
            <a:r>
              <a:rPr lang="en-US" sz="1600"/>
              <a:t>   -- Home equipment training</a:t>
            </a:r>
          </a:p>
          <a:p>
            <a:r>
              <a:rPr lang="en-US" sz="1600"/>
              <a:t>   -- References to other services</a:t>
            </a:r>
          </a:p>
          <a:p>
            <a:endParaRPr lang="en-US" sz="800"/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8304A-0DD7-4AFF-BAA4-D8440A88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+mn-lt"/>
              </a:rPr>
              <a:t>2023-2024 Services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C04678-178D-4D02-8D21-B9BA23102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636" y="2118632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b="1"/>
          </a:p>
          <a:p>
            <a:pPr marL="0" indent="0">
              <a:buNone/>
            </a:pPr>
            <a:endParaRPr lang="en-US" sz="2000" b="1"/>
          </a:p>
          <a:p>
            <a:pPr marL="0" indent="0">
              <a:buNone/>
            </a:pPr>
            <a:endParaRPr lang="en-US" sz="2000" b="1"/>
          </a:p>
          <a:p>
            <a:pPr marL="0" indent="0">
              <a:buNone/>
            </a:pPr>
            <a:r>
              <a:rPr lang="en-US" sz="2800" b="1"/>
              <a:t>	</a:t>
            </a:r>
          </a:p>
          <a:p>
            <a:pPr marL="0" indent="0">
              <a:buNone/>
            </a:pPr>
            <a:endParaRPr lang="en-US" sz="2800" b="1"/>
          </a:p>
          <a:p>
            <a:pPr marL="0" indent="0">
              <a:buNone/>
            </a:pPr>
            <a:r>
              <a:rPr lang="en-US" sz="2800" b="1"/>
              <a:t>	</a:t>
            </a:r>
          </a:p>
        </p:txBody>
      </p:sp>
      <p:pic>
        <p:nvPicPr>
          <p:cNvPr id="5" name="Picture 19" descr="ESC Pictures 011">
            <a:extLst>
              <a:ext uri="{FF2B5EF4-FFF2-40B4-BE49-F238E27FC236}">
                <a16:creationId xmlns:a16="http://schemas.microsoft.com/office/drawing/2014/main" id="{85889E9B-B08A-4123-AA2B-459CBCF73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0148" y="4008782"/>
            <a:ext cx="2964795" cy="2117381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0BE5AE-6ACC-49A7-9CFC-858AC7EDFCCD}"/>
              </a:ext>
            </a:extLst>
          </p:cNvPr>
          <p:cNvSpPr txBox="1"/>
          <p:nvPr/>
        </p:nvSpPr>
        <p:spPr>
          <a:xfrm>
            <a:off x="871954" y="1240259"/>
            <a:ext cx="796426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     Direct Services Include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 Doctor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Occupational Therapy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Orientation &amp; Mobility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Assistive Technology</a:t>
            </a:r>
          </a:p>
          <a:p>
            <a:endParaRPr lang="en-US" sz="2400" b="1" dirty="0"/>
          </a:p>
          <a:p>
            <a:r>
              <a:rPr lang="en-US" sz="2400" b="1" dirty="0"/>
              <a:t>Total Served: 787</a:t>
            </a:r>
          </a:p>
          <a:p>
            <a:endParaRPr lang="en-US" sz="2400" b="1" dirty="0"/>
          </a:p>
          <a:p>
            <a:r>
              <a:rPr lang="en-US" dirty="0"/>
              <a:t>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06980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>
            <a:extLst>
              <a:ext uri="{FF2B5EF4-FFF2-40B4-BE49-F238E27FC236}">
                <a16:creationId xmlns:a16="http://schemas.microsoft.com/office/drawing/2014/main" id="{DE09615D-24FD-4086-87D4-3BC6FF438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3919"/>
            <a:ext cx="6486800" cy="6861919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4">
            <a:extLst>
              <a:ext uri="{FF2B5EF4-FFF2-40B4-BE49-F238E27FC236}">
                <a16:creationId xmlns:a16="http://schemas.microsoft.com/office/drawing/2014/main" id="{2CD1987F-8813-4F4A-BE57-BB00FB4F0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/>
          <a:stretch/>
        </p:blipFill>
        <p:spPr>
          <a:xfrm flipH="1">
            <a:off x="-3" y="-3919"/>
            <a:ext cx="9144001" cy="68619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C0401B-A6E1-4EB2-A657-0D3B26DF7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599" y="176698"/>
            <a:ext cx="3629796" cy="1090538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2023-2024 Community Outreach</a:t>
            </a:r>
          </a:p>
        </p:txBody>
      </p:sp>
      <p:sp>
        <p:nvSpPr>
          <p:cNvPr id="14" name="Freeform 67">
            <a:extLst>
              <a:ext uri="{FF2B5EF4-FFF2-40B4-BE49-F238E27FC236}">
                <a16:creationId xmlns:a16="http://schemas.microsoft.com/office/drawing/2014/main" id="{68C00EAE-4816-44D0-8DA9-3F070179B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51491"/>
            <a:ext cx="3243983" cy="2706509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C22045-3ADF-4315-A4A2-025B7BA67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0691" y="1455309"/>
            <a:ext cx="2825034" cy="4049436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8879 </a:t>
            </a:r>
            <a:r>
              <a:rPr lang="en-US" sz="2400" dirty="0">
                <a:solidFill>
                  <a:srgbClr val="000000"/>
                </a:solidFill>
              </a:rPr>
              <a:t>Individuals served through Education, Social Activities, Resources and Assistance</a:t>
            </a:r>
          </a:p>
          <a:p>
            <a:pPr marL="0" indent="0">
              <a:buNone/>
            </a:pP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16" name="Oval 18">
            <a:extLst>
              <a:ext uri="{FF2B5EF4-FFF2-40B4-BE49-F238E27FC236}">
                <a16:creationId xmlns:a16="http://schemas.microsoft.com/office/drawing/2014/main" id="{D5391212-5277-4C05-9E96-E724C961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6777" y="2817257"/>
            <a:ext cx="2866978" cy="286697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reeform 65">
            <a:extLst>
              <a:ext uri="{FF2B5EF4-FFF2-40B4-BE49-F238E27FC236}">
                <a16:creationId xmlns:a16="http://schemas.microsoft.com/office/drawing/2014/main" id="{0B331F10-0144-4133-AB48-EDEFB3546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963"/>
            <a:ext cx="4093259" cy="3467887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6" descr="A person standing in front of a computer&#10;&#10;Description generated with very high confidence">
            <a:extLst>
              <a:ext uri="{FF2B5EF4-FFF2-40B4-BE49-F238E27FC236}">
                <a16:creationId xmlns:a16="http://schemas.microsoft.com/office/drawing/2014/main" id="{4CC9F750-CCA0-4906-A903-D60B178540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</a:blip>
          <a:srcRect r="9206" b="-1"/>
          <a:stretch/>
        </p:blipFill>
        <p:spPr>
          <a:xfrm>
            <a:off x="72101" y="4151221"/>
            <a:ext cx="3085185" cy="2548533"/>
          </a:xfrm>
          <a:custGeom>
            <a:avLst/>
            <a:gdLst>
              <a:gd name="connsiteX0" fmla="*/ 1464476 w 3083442"/>
              <a:gd name="connsiteY0" fmla="*/ 0 h 2547077"/>
              <a:gd name="connsiteX1" fmla="*/ 3083442 w 3083442"/>
              <a:gd name="connsiteY1" fmla="*/ 1618966 h 2547077"/>
              <a:gd name="connsiteX2" fmla="*/ 2806948 w 3083442"/>
              <a:gd name="connsiteY2" fmla="*/ 2524145 h 2547077"/>
              <a:gd name="connsiteX3" fmla="*/ 2789800 w 3083442"/>
              <a:gd name="connsiteY3" fmla="*/ 2547077 h 2547077"/>
              <a:gd name="connsiteX4" fmla="*/ 139152 w 3083442"/>
              <a:gd name="connsiteY4" fmla="*/ 2547077 h 2547077"/>
              <a:gd name="connsiteX5" fmla="*/ 122004 w 3083442"/>
              <a:gd name="connsiteY5" fmla="*/ 2524145 h 2547077"/>
              <a:gd name="connsiteX6" fmla="*/ 40911 w 3083442"/>
              <a:gd name="connsiteY6" fmla="*/ 2390661 h 2547077"/>
              <a:gd name="connsiteX7" fmla="*/ 0 w 3083442"/>
              <a:gd name="connsiteY7" fmla="*/ 2305737 h 2547077"/>
              <a:gd name="connsiteX8" fmla="*/ 0 w 3083442"/>
              <a:gd name="connsiteY8" fmla="*/ 932195 h 2547077"/>
              <a:gd name="connsiteX9" fmla="*/ 40911 w 3083442"/>
              <a:gd name="connsiteY9" fmla="*/ 847271 h 2547077"/>
              <a:gd name="connsiteX10" fmla="*/ 1464476 w 3083442"/>
              <a:gd name="connsiteY10" fmla="*/ 0 h 25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8" name="Picture 8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3488C772-85AD-4D7E-A736-FB9DF957F7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</a:blip>
          <a:srcRect r="-2" b="-2"/>
          <a:stretch/>
        </p:blipFill>
        <p:spPr>
          <a:xfrm>
            <a:off x="3413713" y="2854530"/>
            <a:ext cx="2773106" cy="2762809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3" name="Picture 4" descr="A dog holding a sign&#10;&#10;Description generated with very high confidence">
            <a:extLst>
              <a:ext uri="{FF2B5EF4-FFF2-40B4-BE49-F238E27FC236}">
                <a16:creationId xmlns:a16="http://schemas.microsoft.com/office/drawing/2014/main" id="{3B4DA407-7980-4343-94B2-D5AB35C814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/>
          </a:blip>
          <a:srcRect l="12659" r="8015" b="-3"/>
          <a:stretch/>
        </p:blipFill>
        <p:spPr>
          <a:xfrm>
            <a:off x="1" y="-9668"/>
            <a:ext cx="3945364" cy="3319992"/>
          </a:xfrm>
          <a:custGeom>
            <a:avLst/>
            <a:gdLst>
              <a:gd name="connsiteX0" fmla="*/ 73119 w 3943111"/>
              <a:gd name="connsiteY0" fmla="*/ 0 h 3318096"/>
              <a:gd name="connsiteX1" fmla="*/ 3572026 w 3943111"/>
              <a:gd name="connsiteY1" fmla="*/ 0 h 3318096"/>
              <a:gd name="connsiteX2" fmla="*/ 3580957 w 3943111"/>
              <a:gd name="connsiteY2" fmla="*/ 11944 h 3318096"/>
              <a:gd name="connsiteX3" fmla="*/ 3943111 w 3943111"/>
              <a:gd name="connsiteY3" fmla="*/ 1197557 h 3318096"/>
              <a:gd name="connsiteX4" fmla="*/ 1822572 w 3943111"/>
              <a:gd name="connsiteY4" fmla="*/ 3318096 h 3318096"/>
              <a:gd name="connsiteX5" fmla="*/ 64188 w 3943111"/>
              <a:gd name="connsiteY5" fmla="*/ 2383171 h 3318096"/>
              <a:gd name="connsiteX6" fmla="*/ 0 w 3943111"/>
              <a:gd name="connsiteY6" fmla="*/ 2277515 h 3318096"/>
              <a:gd name="connsiteX7" fmla="*/ 0 w 3943111"/>
              <a:gd name="connsiteY7" fmla="*/ 117600 h 3318096"/>
              <a:gd name="connsiteX8" fmla="*/ 64188 w 3943111"/>
              <a:gd name="connsiteY8" fmla="*/ 11944 h 331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202702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31267" y="3509963"/>
            <a:ext cx="5319162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E891BC-32DF-4ABE-AE12-726670E13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365" y="3812954"/>
            <a:ext cx="4848966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Ensight Onsite</a:t>
            </a:r>
          </a:p>
        </p:txBody>
      </p:sp>
      <p:pic>
        <p:nvPicPr>
          <p:cNvPr id="5" name="Picture 5" descr="A picture containing person, indoor, floor, man&#10;&#10;Description generated with very high confidence">
            <a:extLst>
              <a:ext uri="{FF2B5EF4-FFF2-40B4-BE49-F238E27FC236}">
                <a16:creationId xmlns:a16="http://schemas.microsoft.com/office/drawing/2014/main" id="{C3B3DA1C-96F4-40B7-9DB8-DBE5EFD8C1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6027" r="6815" b="-4"/>
          <a:stretch/>
        </p:blipFill>
        <p:spPr>
          <a:xfrm>
            <a:off x="1051958" y="229455"/>
            <a:ext cx="3113761" cy="3026834"/>
          </a:xfrm>
          <a:prstGeom prst="rect">
            <a:avLst/>
          </a:prstGeom>
        </p:spPr>
      </p:pic>
      <p:pic>
        <p:nvPicPr>
          <p:cNvPr id="11" name="Picture 3" descr="A person sitting on a chair in front of a computer&#10;&#10;Description generated with high confidence">
            <a:extLst>
              <a:ext uri="{FF2B5EF4-FFF2-40B4-BE49-F238E27FC236}">
                <a16:creationId xmlns:a16="http://schemas.microsoft.com/office/drawing/2014/main" id="{872A8FB6-BFA7-4D5B-998B-CD3155C9F7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1" b="15655"/>
          <a:stretch/>
        </p:blipFill>
        <p:spPr>
          <a:xfrm>
            <a:off x="5215737" y="229455"/>
            <a:ext cx="2654982" cy="2985818"/>
          </a:xfrm>
          <a:prstGeom prst="rect">
            <a:avLst/>
          </a:prstGeom>
        </p:spPr>
      </p:pic>
      <p:pic>
        <p:nvPicPr>
          <p:cNvPr id="8" name="Picture 8" descr="A picture containing person, indoor, man, sitting&#10;&#10;Description generated with very high confidence">
            <a:extLst>
              <a:ext uri="{FF2B5EF4-FFF2-40B4-BE49-F238E27FC236}">
                <a16:creationId xmlns:a16="http://schemas.microsoft.com/office/drawing/2014/main" id="{964BDDB9-FA14-4C7D-B002-32B84044BC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2072" b="3478"/>
          <a:stretch/>
        </p:blipFill>
        <p:spPr>
          <a:xfrm>
            <a:off x="683460" y="3491984"/>
            <a:ext cx="2651693" cy="2985818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3715" y="5443086"/>
            <a:ext cx="4800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146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305800" cy="5181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dirty="0"/>
              <a:t>Perspectives on Ensight Services</a:t>
            </a:r>
          </a:p>
          <a:p>
            <a:pPr algn="ctr">
              <a:lnSpc>
                <a:spcPct val="80000"/>
              </a:lnSpc>
            </a:pPr>
            <a:r>
              <a:rPr lang="en-US" sz="2800" b="1" dirty="0"/>
              <a:t>All service data </a:t>
            </a:r>
            <a:endParaRPr lang="en-US" sz="2800" b="1" dirty="0">
              <a:cs typeface="Arial"/>
            </a:endParaRPr>
          </a:p>
          <a:p>
            <a:pPr eaLnBrk="1" hangingPunct="1">
              <a:lnSpc>
                <a:spcPct val="80000"/>
              </a:lnSpc>
            </a:pPr>
            <a:endParaRPr lang="en-US" sz="2000" b="1" dirty="0"/>
          </a:p>
          <a:p>
            <a:pPr lvl="1" eaLnBrk="1" hangingPunct="1">
              <a:lnSpc>
                <a:spcPct val="80000"/>
              </a:lnSpc>
            </a:pPr>
            <a:endParaRPr lang="en-US" sz="2000" b="1" dirty="0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741988"/>
            <a:ext cx="22098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2209800" y="6062663"/>
            <a:ext cx="40203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CC00"/>
                </a:solidFill>
              </a:rPr>
              <a:t>CELEBRATING</a:t>
            </a:r>
            <a:r>
              <a:rPr lang="en-US" sz="1600" b="1" dirty="0">
                <a:solidFill>
                  <a:schemeClr val="tx2"/>
                </a:solidFill>
              </a:rPr>
              <a:t> 23  YEARS of </a:t>
            </a:r>
            <a:r>
              <a:rPr lang="en-US" sz="1600" b="1" dirty="0">
                <a:solidFill>
                  <a:srgbClr val="FFCC00"/>
                </a:solidFill>
              </a:rPr>
              <a:t>SERVICE!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03000000}"/>
              </a:ext>
              <a:ext uri="{147F2762-F138-4A5C-976F-8EAC2B608ADB}">
                <a16:predDERef xmlns:a16="http://schemas.microsoft.com/office/drawing/2014/main" pre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1764299"/>
              </p:ext>
            </p:extLst>
          </p:nvPr>
        </p:nvGraphicFramePr>
        <p:xfrm>
          <a:off x="460513" y="1384852"/>
          <a:ext cx="7966627" cy="419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85000589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2209800" y="6062663"/>
            <a:ext cx="3962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CC00"/>
                </a:solidFill>
              </a:rPr>
              <a:t>CELEBRATING</a:t>
            </a:r>
            <a:r>
              <a:rPr lang="en-US" sz="1600" b="1" dirty="0">
                <a:solidFill>
                  <a:schemeClr val="tx2"/>
                </a:solidFill>
              </a:rPr>
              <a:t> 23 YEARS of </a:t>
            </a:r>
            <a:r>
              <a:rPr lang="en-US" sz="1600" b="1" dirty="0">
                <a:solidFill>
                  <a:srgbClr val="FFCC00"/>
                </a:solidFill>
              </a:rPr>
              <a:t>SERVICE!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741988"/>
            <a:ext cx="22098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33600" y="228600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Direct Professional Service Fees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460361"/>
              </p:ext>
            </p:extLst>
          </p:nvPr>
        </p:nvGraphicFramePr>
        <p:xfrm>
          <a:off x="540855" y="1179858"/>
          <a:ext cx="7714421" cy="4567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741988"/>
            <a:ext cx="22098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2209800" y="6062663"/>
            <a:ext cx="39086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CC00"/>
                </a:solidFill>
              </a:rPr>
              <a:t>CELEBRATING</a:t>
            </a:r>
            <a:r>
              <a:rPr lang="en-US" sz="1600" b="1" dirty="0">
                <a:solidFill>
                  <a:schemeClr val="tx2"/>
                </a:solidFill>
              </a:rPr>
              <a:t> 23YEARS of </a:t>
            </a:r>
            <a:r>
              <a:rPr lang="en-US" sz="1600" b="1" dirty="0">
                <a:solidFill>
                  <a:srgbClr val="FFCC00"/>
                </a:solidFill>
              </a:rPr>
              <a:t>SERVICE!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/>
              <a:t>2023-24 Revenue Sources</a:t>
            </a:r>
          </a:p>
        </p:txBody>
      </p:sp>
      <p:pic>
        <p:nvPicPr>
          <p:cNvPr id="8" name="Picture 7" descr="A pie chart with numbers and percentages&#10;&#10;Description automatically generated">
            <a:extLst>
              <a:ext uri="{FF2B5EF4-FFF2-40B4-BE49-F238E27FC236}">
                <a16:creationId xmlns:a16="http://schemas.microsoft.com/office/drawing/2014/main" id="{0F13E008-5746-58E1-E848-1C82D697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01" y="1227068"/>
            <a:ext cx="5392808" cy="3728003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5F78E6D-1DB2-8C16-C51D-60B337FC1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987126"/>
              </p:ext>
            </p:extLst>
          </p:nvPr>
        </p:nvGraphicFramePr>
        <p:xfrm>
          <a:off x="6023113" y="1242391"/>
          <a:ext cx="3146961" cy="362608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30308">
                  <a:extLst>
                    <a:ext uri="{9D8B030D-6E8A-4147-A177-3AD203B41FA5}">
                      <a16:colId xmlns:a16="http://schemas.microsoft.com/office/drawing/2014/main" val="1579533140"/>
                    </a:ext>
                  </a:extLst>
                </a:gridCol>
                <a:gridCol w="467508">
                  <a:extLst>
                    <a:ext uri="{9D8B030D-6E8A-4147-A177-3AD203B41FA5}">
                      <a16:colId xmlns:a16="http://schemas.microsoft.com/office/drawing/2014/main" val="3705092004"/>
                    </a:ext>
                  </a:extLst>
                </a:gridCol>
                <a:gridCol w="2149145">
                  <a:extLst>
                    <a:ext uri="{9D8B030D-6E8A-4147-A177-3AD203B41FA5}">
                      <a16:colId xmlns:a16="http://schemas.microsoft.com/office/drawing/2014/main" val="3297568700"/>
                    </a:ext>
                  </a:extLst>
                </a:gridCol>
              </a:tblGrid>
              <a:tr h="547159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$      123,668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effectLst/>
                        </a:rPr>
                        <a:t>18.5%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Government grants/contracts (federal, state, county, local)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7429344"/>
                  </a:ext>
                </a:extLst>
              </a:tr>
              <a:tr h="547159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$      174,780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effectLst/>
                        </a:rPr>
                        <a:t>26.1%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Foundations/workplace giving campaigns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5749620"/>
                  </a:ext>
                </a:extLst>
              </a:tr>
              <a:tr h="435872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$          9,743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effectLst/>
                        </a:rPr>
                        <a:t>1.5%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Events (include event sponsorships)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673358"/>
                  </a:ext>
                </a:extLst>
              </a:tr>
              <a:tr h="454419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$        58,872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effectLst/>
                        </a:rPr>
                        <a:t>8.8%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Individual contributions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468799"/>
                  </a:ext>
                </a:extLst>
              </a:tr>
              <a:tr h="547159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$      151,171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effectLst/>
                        </a:rPr>
                        <a:t>22.6%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Fees/earned income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4647876"/>
                  </a:ext>
                </a:extLst>
              </a:tr>
              <a:tr h="547159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$        32,400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effectLst/>
                        </a:rPr>
                        <a:t>4.8%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In-kind contributions (if included in financial statements)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072153"/>
                  </a:ext>
                </a:extLst>
              </a:tr>
              <a:tr h="547159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$      118,146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effectLst/>
                        </a:rPr>
                        <a:t>17.7%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Other (list): Inventory sales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90492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741988"/>
            <a:ext cx="22098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2209800" y="6062663"/>
            <a:ext cx="4054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CC00"/>
                </a:solidFill>
              </a:rPr>
              <a:t>CELEBRATING</a:t>
            </a:r>
            <a:r>
              <a:rPr lang="en-US" sz="1600" b="1" dirty="0">
                <a:solidFill>
                  <a:schemeClr val="tx2"/>
                </a:solidFill>
              </a:rPr>
              <a:t> 23 YEARS OF </a:t>
            </a:r>
            <a:r>
              <a:rPr lang="en-US" sz="1600" b="1" dirty="0">
                <a:solidFill>
                  <a:srgbClr val="FFCC00"/>
                </a:solidFill>
              </a:rPr>
              <a:t>SERVICE!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/>
              <a:t>2023-24 Historic Gross Income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6E7247F-8A26-43F3-8459-0A5CFA9153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025738"/>
              </p:ext>
            </p:extLst>
          </p:nvPr>
        </p:nvGraphicFramePr>
        <p:xfrm>
          <a:off x="622023" y="862013"/>
          <a:ext cx="7929771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02132384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3200" b="1" dirty="0"/>
              <a:t>MAJOR CONTRIBUTORS</a:t>
            </a:r>
            <a:br>
              <a:rPr lang="en-US" sz="3200" b="1" dirty="0"/>
            </a:br>
            <a:r>
              <a:rPr lang="en-US" sz="2800" b="1" dirty="0"/>
              <a:t>2023-24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3324" y="1259175"/>
            <a:ext cx="7377315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Weld Legacy Trust Foundation                                 $119,500</a:t>
            </a:r>
          </a:p>
          <a:p>
            <a:r>
              <a:rPr lang="en-US" sz="1600" dirty="0">
                <a:latin typeface="Arial"/>
                <a:cs typeface="Arial"/>
              </a:rPr>
              <a:t>Older Individuals Who are Blind Fund – DVR           $116,265</a:t>
            </a:r>
          </a:p>
          <a:p>
            <a:r>
              <a:rPr lang="en-US" sz="1600" dirty="0">
                <a:latin typeface="Arial"/>
                <a:cs typeface="Arial"/>
              </a:rPr>
              <a:t>Fort Collins Lions Foundation                                    $28,726</a:t>
            </a:r>
          </a:p>
          <a:p>
            <a:r>
              <a:rPr lang="en-US" sz="1600" dirty="0">
                <a:latin typeface="Arial"/>
                <a:cs typeface="Arial"/>
              </a:rPr>
              <a:t>Denver Regional Council of Government                  $70,060	</a:t>
            </a:r>
          </a:p>
          <a:p>
            <a:r>
              <a:rPr lang="en-US" sz="1600" dirty="0">
                <a:latin typeface="Arial"/>
                <a:cs typeface="Arial"/>
              </a:rPr>
              <a:t>Larimer County Office on Aging                                 $24,000</a:t>
            </a:r>
            <a:endParaRPr lang="en-US" sz="1600" dirty="0">
              <a:cs typeface="Arial"/>
            </a:endParaRPr>
          </a:p>
          <a:p>
            <a:r>
              <a:rPr lang="en-US" sz="1600" dirty="0">
                <a:latin typeface="Arial"/>
                <a:cs typeface="Arial"/>
              </a:rPr>
              <a:t>O’Rourke Foundation                                                $20,000 </a:t>
            </a:r>
          </a:p>
          <a:p>
            <a:r>
              <a:rPr lang="en-US" sz="1600" dirty="0">
                <a:latin typeface="Arial"/>
                <a:cs typeface="Arial"/>
              </a:rPr>
              <a:t>Weld County Area Agency on Aging                          $21,000</a:t>
            </a:r>
          </a:p>
          <a:p>
            <a:r>
              <a:rPr lang="en-US" sz="1600" dirty="0">
                <a:latin typeface="Arial"/>
                <a:cs typeface="Arial"/>
              </a:rPr>
              <a:t>Aging &amp; Disability Resources of Mesa County            $3600</a:t>
            </a:r>
          </a:p>
          <a:p>
            <a:r>
              <a:rPr lang="en-US" sz="1600" dirty="0">
                <a:latin typeface="Arial"/>
                <a:cs typeface="Arial"/>
              </a:rPr>
              <a:t>Community Foundation of Boulder County                 $2,000</a:t>
            </a:r>
          </a:p>
          <a:p>
            <a:r>
              <a:rPr lang="en-US" sz="1600" dirty="0">
                <a:latin typeface="Arial"/>
                <a:cs typeface="Arial"/>
              </a:rPr>
              <a:t>Community Foundation of Northern Colorado             $1,000</a:t>
            </a:r>
            <a:endParaRPr lang="en-US" dirty="0"/>
          </a:p>
          <a:p>
            <a:r>
              <a:rPr lang="en-US" sz="1600" dirty="0">
                <a:latin typeface="Arial"/>
                <a:cs typeface="Arial"/>
              </a:rPr>
              <a:t>City of Fort Collins                                                       $15,000</a:t>
            </a:r>
            <a:endParaRPr lang="en-US" dirty="0"/>
          </a:p>
          <a:p>
            <a:r>
              <a:rPr lang="en-US" sz="1600" dirty="0">
                <a:latin typeface="Arial"/>
                <a:cs typeface="Arial"/>
              </a:rPr>
              <a:t>All other Colorado Lions Clubs                                   $5,370</a:t>
            </a:r>
          </a:p>
          <a:p>
            <a:r>
              <a:rPr lang="en-US" sz="1600">
                <a:latin typeface="Arial"/>
                <a:cs typeface="Arial"/>
              </a:rPr>
              <a:t>Metric Motors                                                              $4,000</a:t>
            </a:r>
            <a:endParaRPr lang="en-US"/>
          </a:p>
          <a:p>
            <a:endParaRPr lang="en-US" sz="16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E0246-6608-464B-9203-500BBEDAB9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0200" y="131081"/>
            <a:ext cx="375475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Lions Club Contributions! 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518115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DCACD2E8-D9EE-4A04-A610-6493739CA94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180" y="1260540"/>
            <a:ext cx="3078957" cy="287112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4CC3D9A-E061-4264-BB36-BECB65210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2175" y="1405492"/>
            <a:ext cx="4674901" cy="5180136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57200" indent="-2286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kern="1200" dirty="0"/>
              <a:t>Fort Collins Noon</a:t>
            </a:r>
            <a:endParaRPr lang="en-US" sz="2200" kern="1200" dirty="0">
              <a:cs typeface="Arial"/>
            </a:endParaRPr>
          </a:p>
          <a:p>
            <a:pPr marL="457200" indent="-2286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kern="1200" dirty="0"/>
              <a:t>Centennial Airport</a:t>
            </a:r>
          </a:p>
          <a:p>
            <a:pPr marL="457200" indent="-2286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kern="1200" dirty="0">
                <a:cs typeface="Arial"/>
              </a:rPr>
              <a:t>Golden</a:t>
            </a:r>
          </a:p>
          <a:p>
            <a:pPr marL="457200" indent="-2286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kern="1200" dirty="0"/>
              <a:t>Loveland</a:t>
            </a:r>
            <a:endParaRPr lang="en-US" sz="2200" kern="1200" dirty="0">
              <a:cs typeface="Arial"/>
            </a:endParaRPr>
          </a:p>
          <a:p>
            <a:pPr marL="457200" indent="-2286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kern="1200" dirty="0"/>
              <a:t>Denver Five Points</a:t>
            </a:r>
            <a:endParaRPr lang="en-US" sz="2200" kern="1200" dirty="0">
              <a:cs typeface="Arial"/>
            </a:endParaRPr>
          </a:p>
          <a:p>
            <a:pPr marL="457200" indent="-2286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kern="1200" dirty="0"/>
              <a:t>Woodlin </a:t>
            </a:r>
          </a:p>
          <a:p>
            <a:pPr marL="457200" indent="-2286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kern="1200" dirty="0">
                <a:cs typeface="Arial"/>
              </a:rPr>
              <a:t>Calhan</a:t>
            </a:r>
          </a:p>
          <a:p>
            <a:pPr marL="457200" indent="-2286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kern="1200" dirty="0">
                <a:cs typeface="Arial"/>
              </a:rPr>
              <a:t>Mountain</a:t>
            </a:r>
          </a:p>
          <a:p>
            <a:pPr marL="457200" indent="-2286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kern="1200" dirty="0">
                <a:cs typeface="Arial"/>
              </a:rPr>
              <a:t>Brush</a:t>
            </a:r>
          </a:p>
          <a:p>
            <a:pPr marL="457200" indent="-2286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kern="1200" dirty="0">
              <a:cs typeface="Arial"/>
            </a:endParaRPr>
          </a:p>
          <a:p>
            <a:pPr marL="457200" indent="-2286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kern="1200" dirty="0"/>
              <a:t>Total Lions Donations= $34,096!!</a:t>
            </a:r>
            <a:endParaRPr lang="en-US" sz="2000" b="1" kern="1200" dirty="0">
              <a:cs typeface="Arial"/>
            </a:endParaRPr>
          </a:p>
          <a:p>
            <a:pPr indent="-2286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200" b="1" kern="1200" dirty="0"/>
          </a:p>
          <a:p>
            <a:pPr marL="457200" indent="-2286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200" kern="1200" dirty="0"/>
          </a:p>
          <a:p>
            <a:pPr marL="457200" indent="-2286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200" kern="1200" dirty="0"/>
          </a:p>
          <a:p>
            <a:pPr indent="-2286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200" b="1" kern="1200" dirty="0"/>
          </a:p>
          <a:p>
            <a:pPr marL="457200" indent="-2286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200" kern="1200" dirty="0"/>
          </a:p>
          <a:p>
            <a:pPr marL="457200" indent="-2286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200" kern="1200" dirty="0"/>
          </a:p>
        </p:txBody>
      </p:sp>
    </p:spTree>
    <p:extLst>
      <p:ext uri="{BB962C8B-B14F-4D97-AF65-F5344CB8AC3E}">
        <p14:creationId xmlns:p14="http://schemas.microsoft.com/office/powerpoint/2010/main" val="1418052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272D5-AE16-989D-A864-298823CBD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1400" b="1" dirty="0">
              <a:latin typeface="Aptos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FDF40-F2D3-8955-6DF3-A884F4523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600" b="1" dirty="0">
              <a:solidFill>
                <a:srgbClr val="FFCC00"/>
              </a:solidFill>
              <a:cs typeface="Arial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FAECBA-3199-324B-A784-4A218F6DF04E}"/>
              </a:ext>
            </a:extLst>
          </p:cNvPr>
          <p:cNvSpPr txBox="1"/>
          <p:nvPr/>
        </p:nvSpPr>
        <p:spPr>
          <a:xfrm>
            <a:off x="1559169" y="6121400"/>
            <a:ext cx="445281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FFCC00"/>
                </a:solidFill>
                <a:latin typeface="Arial"/>
                <a:cs typeface="Arial"/>
              </a:rPr>
              <a:t>CELEBRATING </a:t>
            </a:r>
            <a:r>
              <a:rPr lang="en-US" sz="1600" b="1" dirty="0">
                <a:latin typeface="Arial"/>
                <a:cs typeface="Arial"/>
              </a:rPr>
              <a:t>23 YEARS of </a:t>
            </a:r>
            <a:r>
              <a:rPr lang="en-US" sz="1600" b="1" dirty="0">
                <a:solidFill>
                  <a:srgbClr val="FFCC00"/>
                </a:solidFill>
                <a:latin typeface="Arial"/>
                <a:cs typeface="Arial"/>
              </a:rPr>
              <a:t>SERVICE!</a:t>
            </a:r>
            <a:r>
              <a:rPr lang="en-US" sz="1600" dirty="0">
                <a:latin typeface="Arial"/>
                <a:cs typeface="Arial"/>
              </a:rPr>
              <a:t>​ </a:t>
            </a:r>
            <a:endParaRPr lang="en-US" dirty="0"/>
          </a:p>
        </p:txBody>
      </p:sp>
      <p:pic>
        <p:nvPicPr>
          <p:cNvPr id="6" name="Picture 4" descr="A black and yellow logo&#10;&#10;Description automatically generated">
            <a:extLst>
              <a:ext uri="{FF2B5EF4-FFF2-40B4-BE49-F238E27FC236}">
                <a16:creationId xmlns:a16="http://schemas.microsoft.com/office/drawing/2014/main" id="{BCE4C5FF-E438-D315-6555-4D9B9F5D3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434" y="5741988"/>
            <a:ext cx="2738966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0BAEC3-91BF-4277-2C1E-DE49FA488831}"/>
              </a:ext>
            </a:extLst>
          </p:cNvPr>
          <p:cNvSpPr txBox="1"/>
          <p:nvPr/>
        </p:nvSpPr>
        <p:spPr>
          <a:xfrm>
            <a:off x="1697567" y="3433233"/>
            <a:ext cx="5452533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ctr">
              <a:buFont typeface="Arial"/>
              <a:buChar char="•"/>
            </a:pPr>
            <a:r>
              <a:rPr lang="en-US" sz="2400" dirty="0">
                <a:latin typeface="Arial"/>
                <a:cs typeface="Segoe UI"/>
              </a:rPr>
              <a:t>Paul Hutchinson </a:t>
            </a:r>
            <a:endParaRPr lang="en-US" sz="2400">
              <a:latin typeface="Arial"/>
              <a:cs typeface="Arial"/>
            </a:endParaRPr>
          </a:p>
          <a:p>
            <a:pPr marL="342900" indent="-342900" algn="ctr">
              <a:buFont typeface="Arial"/>
              <a:buChar char="•"/>
            </a:pPr>
            <a:r>
              <a:rPr lang="en-US" sz="2400" dirty="0">
                <a:latin typeface="Arial"/>
                <a:cs typeface="Segoe UI"/>
              </a:rPr>
              <a:t>Fort Collins Lion, </a:t>
            </a:r>
            <a:r>
              <a:rPr lang="en-US" sz="2400">
                <a:latin typeface="Arial"/>
                <a:cs typeface="Segoe UI"/>
              </a:rPr>
              <a:t>1947-2003</a:t>
            </a:r>
            <a:endParaRPr lang="en-US" sz="2400" dirty="0">
              <a:latin typeface="Arial"/>
              <a:cs typeface="Segoe UI"/>
            </a:endParaRPr>
          </a:p>
          <a:p>
            <a:pPr marL="342900" indent="-342900" algn="ctr">
              <a:buFont typeface="Arial"/>
              <a:buChar char="•"/>
            </a:pPr>
            <a:r>
              <a:rPr lang="en-US" sz="2400">
                <a:latin typeface="Arial"/>
                <a:cs typeface="Segoe UI"/>
              </a:rPr>
              <a:t>Lions </a:t>
            </a:r>
            <a:r>
              <a:rPr lang="en-US" sz="2400" dirty="0">
                <a:latin typeface="Arial"/>
                <a:cs typeface="Segoe UI"/>
              </a:rPr>
              <a:t>President, 1981</a:t>
            </a:r>
            <a:endParaRPr lang="en-US" sz="2400">
              <a:latin typeface="Arial"/>
            </a:endParaRPr>
          </a:p>
          <a:p>
            <a:pPr algn="ctr"/>
            <a:endParaRPr lang="en-US" sz="2400" dirty="0">
              <a:latin typeface="Aptos"/>
              <a:cs typeface="Segoe UI"/>
            </a:endParaRPr>
          </a:p>
          <a:p>
            <a:pPr marL="342900" indent="-342900" algn="ctr">
              <a:buFont typeface="Arial"/>
              <a:buChar char="•"/>
            </a:pPr>
            <a:endParaRPr lang="en-US" sz="2400" dirty="0">
              <a:latin typeface="Aptos"/>
              <a:cs typeface="Segoe U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DEEE5F-2EB5-6898-3293-FE7638CDF292}"/>
              </a:ext>
            </a:extLst>
          </p:cNvPr>
          <p:cNvSpPr txBox="1"/>
          <p:nvPr/>
        </p:nvSpPr>
        <p:spPr>
          <a:xfrm>
            <a:off x="829733" y="1422400"/>
            <a:ext cx="719878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latin typeface="Arial Black"/>
              </a:rPr>
              <a:t>"Doug, I feel like I have been let out of jail! I can read again!"</a:t>
            </a:r>
            <a:r>
              <a:rPr lang="en-US" sz="3600" dirty="0">
                <a:latin typeface="Arial Black"/>
              </a:rPr>
              <a:t>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06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685800" y="2524750"/>
            <a:ext cx="8763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dirty="0"/>
              <a:t>                           </a:t>
            </a:r>
            <a:r>
              <a:rPr lang="en-US" b="1" u="sng" dirty="0"/>
              <a:t>GROSS REVENUE </a:t>
            </a:r>
            <a:r>
              <a:rPr lang="en-US" b="1" dirty="0"/>
              <a:t>      </a:t>
            </a:r>
            <a:r>
              <a:rPr lang="en-US" b="1" u="sng" dirty="0"/>
              <a:t>EXPENSES</a:t>
            </a:r>
            <a:r>
              <a:rPr lang="en-US" dirty="0"/>
              <a:t>	       </a:t>
            </a:r>
            <a:r>
              <a:rPr lang="en-US" b="1" u="sng" dirty="0"/>
              <a:t>NET REVENUE</a:t>
            </a:r>
          </a:p>
          <a:p>
            <a:endParaRPr lang="en-US" dirty="0"/>
          </a:p>
          <a:p>
            <a:r>
              <a:rPr lang="en-US" sz="2400" b="1" dirty="0"/>
              <a:t>Total </a:t>
            </a:r>
          </a:p>
          <a:p>
            <a:r>
              <a:rPr lang="en-US" sz="2400" b="1" dirty="0"/>
              <a:t>Operations:    </a:t>
            </a:r>
            <a:r>
              <a:rPr lang="en-US" sz="2800" b="1" dirty="0"/>
              <a:t>$760,082     $702,271    $ 57,811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228600" y="391667"/>
            <a:ext cx="8763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 b="1" dirty="0"/>
              <a:t>The Bottom Line:</a:t>
            </a:r>
          </a:p>
          <a:p>
            <a:pPr algn="ctr"/>
            <a:r>
              <a:rPr lang="en-US" sz="2800" b="1" dirty="0"/>
              <a:t>2023-24 Profit and Loss Statement</a:t>
            </a:r>
            <a:r>
              <a:rPr lang="en-US" sz="2800" dirty="0"/>
              <a:t> 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741988"/>
            <a:ext cx="22098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209800" y="6062663"/>
            <a:ext cx="40203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CC00"/>
                </a:solidFill>
              </a:rPr>
              <a:t>CELEBRATING</a:t>
            </a:r>
            <a:r>
              <a:rPr lang="en-US" sz="1600" b="1" dirty="0">
                <a:solidFill>
                  <a:schemeClr val="tx2"/>
                </a:solidFill>
              </a:rPr>
              <a:t> 23  YEARS of </a:t>
            </a:r>
            <a:r>
              <a:rPr lang="en-US" sz="1600" b="1" dirty="0">
                <a:solidFill>
                  <a:srgbClr val="FFCC00"/>
                </a:solidFill>
              </a:rPr>
              <a:t>SERVICE!</a:t>
            </a:r>
          </a:p>
        </p:txBody>
      </p:sp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z="3200" b="1"/>
              <a:t>ENSIGHT Milestones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1832" y="1374321"/>
            <a:ext cx="79248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400" b="1" dirty="0"/>
              <a:t>Celebrated 23 years of service 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400" b="1" dirty="0">
                <a:highlight>
                  <a:srgbClr val="FFFF00"/>
                </a:highlight>
              </a:rPr>
              <a:t>Melody Bettenhausen, COO received award from VSA</a:t>
            </a:r>
            <a:endParaRPr lang="en-US" sz="2400" b="1" dirty="0">
              <a:highlight>
                <a:srgbClr val="FFFF00"/>
              </a:highlight>
              <a:cs typeface="Arial"/>
            </a:endParaRP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1800" dirty="0">
                <a:latin typeface="Arial" pitchFamily="34" charset="0"/>
              </a:rPr>
              <a:t>Have served over 130,000 individuals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1800" dirty="0">
                <a:latin typeface="Arial" pitchFamily="34" charset="0"/>
              </a:rPr>
              <a:t>Secured over $285,000 in City, County and State Contracts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1800" dirty="0">
                <a:latin typeface="Arial" pitchFamily="34" charset="0"/>
              </a:rPr>
              <a:t>This FY served 9,606 individuals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1800" dirty="0">
                <a:latin typeface="Arial" pitchFamily="34" charset="0"/>
              </a:rPr>
              <a:t>Growing expansion of donor base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400" b="1" dirty="0"/>
              <a:t>Denver service expansion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1800" dirty="0">
                <a:latin typeface="Arial" pitchFamily="34" charset="0"/>
              </a:rPr>
              <a:t>Cherry Creek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1800" dirty="0">
                <a:latin typeface="Arial" pitchFamily="34" charset="0"/>
              </a:rPr>
              <a:t>Thornton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dirty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b="1" dirty="0"/>
          </a:p>
          <a:p>
            <a:pPr eaLnBrk="1" hangingPunct="1">
              <a:lnSpc>
                <a:spcPct val="80000"/>
              </a:lnSpc>
            </a:pPr>
            <a:endParaRPr lang="en-US" sz="1600" dirty="0"/>
          </a:p>
          <a:p>
            <a:pPr eaLnBrk="1" hangingPunct="1">
              <a:lnSpc>
                <a:spcPct val="80000"/>
              </a:lnSpc>
            </a:pPr>
            <a:endParaRPr lang="en-US" sz="1600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7325" y="5853113"/>
            <a:ext cx="22098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422525" y="6173788"/>
            <a:ext cx="40203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CC00"/>
                </a:solidFill>
              </a:rPr>
              <a:t>CELEBRATING </a:t>
            </a:r>
            <a:r>
              <a:rPr lang="en-US" sz="1600" b="1" dirty="0">
                <a:solidFill>
                  <a:schemeClr val="tx2"/>
                </a:solidFill>
              </a:rPr>
              <a:t>23  YEARS of </a:t>
            </a:r>
            <a:r>
              <a:rPr lang="en-US" sz="1600" b="1" dirty="0">
                <a:solidFill>
                  <a:srgbClr val="FFCC00"/>
                </a:solidFill>
              </a:rPr>
              <a:t>SERVICE!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568" y="525235"/>
            <a:ext cx="8305800" cy="5029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u="sng" dirty="0">
                <a:uFill>
                  <a:solidFill>
                    <a:schemeClr val="bg1"/>
                  </a:solidFill>
                </a:uFill>
              </a:rPr>
              <a:t>ENSIGHT Future Plans</a:t>
            </a:r>
            <a:endParaRPr lang="en-US" dirty="0">
              <a:uFill>
                <a:solidFill>
                  <a:schemeClr val="bg1"/>
                </a:solidFill>
              </a:u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b="1" dirty="0"/>
              <a:t>Grow and cultivate donor relations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000" dirty="0">
                <a:latin typeface="Arial" pitchFamily="34" charset="0"/>
              </a:rPr>
              <a:t>Continue to expand the donor base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b="1" dirty="0"/>
              <a:t>Continue Board of Directors development/expansion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000" dirty="0">
                <a:latin typeface="Arial" pitchFamily="34" charset="0"/>
              </a:rPr>
              <a:t>Board Diversity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b="1" dirty="0"/>
              <a:t>Expand collaborations with other organizations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b="1" dirty="0"/>
              <a:t>Investigate Employment Program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b="1" dirty="0"/>
              <a:t>Move Curtis Strong Center to New Location</a:t>
            </a: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None/>
              <a:defRPr/>
            </a:pPr>
            <a:endParaRPr lang="en-US" sz="2400" b="1" dirty="0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741988"/>
            <a:ext cx="22098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2209800" y="6062663"/>
            <a:ext cx="40203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CC00"/>
                </a:solidFill>
              </a:rPr>
              <a:t>CELEBRATING</a:t>
            </a:r>
            <a:r>
              <a:rPr lang="en-US" sz="1600" b="1" dirty="0">
                <a:solidFill>
                  <a:schemeClr val="tx2"/>
                </a:solidFill>
              </a:rPr>
              <a:t> 23  YEARS of </a:t>
            </a:r>
            <a:r>
              <a:rPr lang="en-US" sz="1600" b="1" dirty="0">
                <a:solidFill>
                  <a:srgbClr val="FFCC00"/>
                </a:solidFill>
              </a:rPr>
              <a:t>SERVICE!</a:t>
            </a:r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5117" y="1262252"/>
            <a:ext cx="8382000" cy="451348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/>
              <a:t>Lions can be </a:t>
            </a:r>
            <a:r>
              <a:rPr lang="en-US" sz="2400" b="1" i="1"/>
              <a:t>proud!</a:t>
            </a:r>
          </a:p>
          <a:p>
            <a:pPr lvl="2" eaLnBrk="1" hangingPunct="1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b="1" i="1"/>
              <a:t>And Helen Keller would be proud!</a:t>
            </a:r>
            <a:r>
              <a:rPr lang="en-US" sz="2000" b="1"/>
              <a:t> </a:t>
            </a:r>
          </a:p>
          <a:p>
            <a:pPr lvl="1" eaLnBrk="1" hangingPunct="1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b="1"/>
              <a:t>Big challenges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sz="1800" b="1"/>
              <a:t>Overall funding</a:t>
            </a:r>
          </a:p>
          <a:p>
            <a:pPr lvl="3" eaLnBrk="1" hangingPunct="1">
              <a:buFont typeface="Courier New" pitchFamily="49" charset="0"/>
              <a:buChar char="o"/>
            </a:pPr>
            <a:r>
              <a:rPr lang="en-US" sz="1600" b="1"/>
              <a:t>Sustainable funding 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sz="1800" b="1"/>
              <a:t>Growing our donor base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sz="1800" b="1"/>
              <a:t>Growing the number of people served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sz="1800" b="1"/>
              <a:t>Publicizing Ensight</a:t>
            </a:r>
          </a:p>
          <a:p>
            <a:pPr lvl="2" eaLnBrk="1" hangingPunct="1">
              <a:buFont typeface="Wingdings" pitchFamily="2" charset="2"/>
              <a:buChar char="Ø"/>
            </a:pPr>
            <a:endParaRPr lang="en-US" b="1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875" y="5899150"/>
            <a:ext cx="22098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2505075" y="6219825"/>
            <a:ext cx="40781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CC00"/>
                </a:solidFill>
              </a:rPr>
              <a:t>CELEBRATING</a:t>
            </a:r>
            <a:r>
              <a:rPr lang="en-US" sz="1600" b="1">
                <a:solidFill>
                  <a:schemeClr val="tx2"/>
                </a:solidFill>
              </a:rPr>
              <a:t> 22   YEARS of </a:t>
            </a:r>
            <a:r>
              <a:rPr lang="en-US" sz="1600" b="1">
                <a:solidFill>
                  <a:srgbClr val="FFCC00"/>
                </a:solidFill>
              </a:rPr>
              <a:t>SERVICE!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5954B3-5966-4794-918A-1EEDC3C6D486}"/>
              </a:ext>
            </a:extLst>
          </p:cNvPr>
          <p:cNvSpPr txBox="1"/>
          <p:nvPr/>
        </p:nvSpPr>
        <p:spPr>
          <a:xfrm>
            <a:off x="2408464" y="330654"/>
            <a:ext cx="4935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Bottom Lines</a:t>
            </a:r>
          </a:p>
          <a:p>
            <a:pPr algn="r"/>
            <a:endParaRPr lang="en-US"/>
          </a:p>
        </p:txBody>
      </p:sp>
    </p:spTree>
  </p:cSld>
  <p:clrMapOvr>
    <a:masterClrMapping/>
  </p:clrMapOvr>
  <p:transition spd="slow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7DD800-41AF-7024-9CD9-59AC8B2E21F2}"/>
              </a:ext>
            </a:extLst>
          </p:cNvPr>
          <p:cNvSpPr txBox="1"/>
          <p:nvPr/>
        </p:nvSpPr>
        <p:spPr>
          <a:xfrm>
            <a:off x="273648" y="269638"/>
            <a:ext cx="8287932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 dirty="0">
                <a:solidFill>
                  <a:srgbClr val="212121"/>
                </a:solidFill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Melody Bettenhausen was awarded</a:t>
            </a:r>
            <a:r>
              <a:rPr lang="en-US" sz="3200" dirty="0"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 the 2024 VisionServe Alliance </a:t>
            </a:r>
            <a:r>
              <a:rPr lang="en-US" sz="3200" dirty="0">
                <a:solidFill>
                  <a:srgbClr val="212121"/>
                </a:solidFill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</a:rPr>
              <a:t>Cathy Holden Award for Managerial Excellence.</a:t>
            </a:r>
            <a:endParaRPr lang="en-US" sz="3200" dirty="0">
              <a:latin typeface="Aptos"/>
            </a:endParaRPr>
          </a:p>
        </p:txBody>
      </p:sp>
      <p:pic>
        <p:nvPicPr>
          <p:cNvPr id="5" name="Picture 4" descr="A group of people standing in front of a podium&#10;&#10;Description automatically generated">
            <a:extLst>
              <a:ext uri="{FF2B5EF4-FFF2-40B4-BE49-F238E27FC236}">
                <a16:creationId xmlns:a16="http://schemas.microsoft.com/office/drawing/2014/main" id="{E51D8D17-DD59-6CCC-D682-BD0D38B830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38868" y="2111023"/>
            <a:ext cx="3891616" cy="33462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9B5AD2-1C7A-FD5F-9904-ED3C7B06A013}"/>
              </a:ext>
            </a:extLst>
          </p:cNvPr>
          <p:cNvSpPr txBox="1"/>
          <p:nvPr/>
        </p:nvSpPr>
        <p:spPr>
          <a:xfrm>
            <a:off x="2355245" y="6190288"/>
            <a:ext cx="412473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CC00"/>
                </a:solidFill>
              </a:rPr>
              <a:t>CELEBRATING</a:t>
            </a:r>
            <a:r>
              <a:rPr lang="en-US" sz="1600" b="1"/>
              <a:t> 22 YEARS of </a:t>
            </a:r>
            <a:r>
              <a:rPr lang="en-US" sz="1600" b="1">
                <a:solidFill>
                  <a:srgbClr val="FFCC00"/>
                </a:solidFill>
              </a:rPr>
              <a:t>SERVICE!</a:t>
            </a:r>
            <a:r>
              <a:rPr lang="en-US" sz="1600">
                <a:cs typeface="Arial"/>
              </a:rPr>
              <a:t>​</a:t>
            </a:r>
            <a:endParaRPr lang="en-US"/>
          </a:p>
        </p:txBody>
      </p:sp>
      <p:pic>
        <p:nvPicPr>
          <p:cNvPr id="6" name="Picture 4" descr="A black and yellow logo&#10;&#10;Description automatically generated">
            <a:extLst>
              <a:ext uri="{FF2B5EF4-FFF2-40B4-BE49-F238E27FC236}">
                <a16:creationId xmlns:a16="http://schemas.microsoft.com/office/drawing/2014/main" id="{EC78120A-08E1-E206-9CD7-812CA83E9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875" y="5899150"/>
            <a:ext cx="22098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4630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7DD800-41AF-7024-9CD9-59AC8B2E21F2}"/>
              </a:ext>
            </a:extLst>
          </p:cNvPr>
          <p:cNvSpPr txBox="1"/>
          <p:nvPr/>
        </p:nvSpPr>
        <p:spPr>
          <a:xfrm>
            <a:off x="273648" y="269638"/>
            <a:ext cx="8287932" cy="538609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 b="1" dirty="0">
                <a:solidFill>
                  <a:srgbClr val="212121"/>
                </a:solidFill>
                <a:latin typeface="Aptos"/>
              </a:rPr>
              <a:t>Companion Program Thoughts...</a:t>
            </a:r>
          </a:p>
          <a:p>
            <a:pPr algn="ctr"/>
            <a:endParaRPr lang="en-US" sz="3200" b="1" dirty="0">
              <a:solidFill>
                <a:srgbClr val="212121"/>
              </a:solidFill>
              <a:latin typeface="Aptos"/>
            </a:endParaRPr>
          </a:p>
          <a:p>
            <a:pPr algn="ctr"/>
            <a:r>
              <a:rPr lang="en-US" sz="2800" dirty="0">
                <a:solidFill>
                  <a:srgbClr val="212121"/>
                </a:solidFill>
                <a:latin typeface="Aptos"/>
              </a:rPr>
              <a:t>Calling Lions throughout Colorado!!!</a:t>
            </a:r>
          </a:p>
          <a:p>
            <a:pPr algn="ctr"/>
            <a:endParaRPr lang="en-US" sz="2800" dirty="0">
              <a:solidFill>
                <a:srgbClr val="212121"/>
              </a:solidFill>
              <a:latin typeface="Aptos"/>
            </a:endParaRPr>
          </a:p>
          <a:p>
            <a:pPr algn="ctr"/>
            <a:r>
              <a:rPr lang="en-US" sz="2800" dirty="0">
                <a:solidFill>
                  <a:srgbClr val="212121"/>
                </a:solidFill>
                <a:latin typeface="Aptos"/>
              </a:rPr>
              <a:t>Companion program matching up Lions members with Ensight patients across the state.</a:t>
            </a:r>
          </a:p>
          <a:p>
            <a:pPr algn="ctr"/>
            <a:r>
              <a:rPr lang="en-US" sz="2800" dirty="0">
                <a:solidFill>
                  <a:srgbClr val="212121"/>
                </a:solidFill>
                <a:latin typeface="Aptos"/>
              </a:rPr>
              <a:t>Lions would schedule in person or phone meetings with patients. </a:t>
            </a:r>
          </a:p>
          <a:p>
            <a:pPr algn="ctr"/>
            <a:endParaRPr lang="en-US" sz="2800" dirty="0">
              <a:solidFill>
                <a:srgbClr val="212121"/>
              </a:solidFill>
              <a:latin typeface="Aptos"/>
            </a:endParaRPr>
          </a:p>
          <a:p>
            <a:pPr algn="ctr"/>
            <a:r>
              <a:rPr lang="en-US" sz="2800" dirty="0">
                <a:solidFill>
                  <a:srgbClr val="212121"/>
                </a:solidFill>
                <a:latin typeface="Aptos"/>
              </a:rPr>
              <a:t>Isolation, depression, loneliness are common amongst our patients. Ensight is looking at new ways to combat these things.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9B5AD2-1C7A-FD5F-9904-ED3C7B06A013}"/>
              </a:ext>
            </a:extLst>
          </p:cNvPr>
          <p:cNvSpPr txBox="1"/>
          <p:nvPr/>
        </p:nvSpPr>
        <p:spPr>
          <a:xfrm>
            <a:off x="2355245" y="6190288"/>
            <a:ext cx="412473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FFCC00"/>
                </a:solidFill>
              </a:rPr>
              <a:t>CELEBRATING</a:t>
            </a:r>
            <a:r>
              <a:rPr lang="en-US" sz="1600" b="1"/>
              <a:t> 22 YEARS of </a:t>
            </a:r>
            <a:r>
              <a:rPr lang="en-US" sz="1600" b="1">
                <a:solidFill>
                  <a:srgbClr val="FFCC00"/>
                </a:solidFill>
              </a:rPr>
              <a:t>SERVICE!</a:t>
            </a:r>
            <a:r>
              <a:rPr lang="en-US" sz="1600">
                <a:cs typeface="Arial"/>
              </a:rPr>
              <a:t>​</a:t>
            </a:r>
            <a:endParaRPr lang="en-US"/>
          </a:p>
        </p:txBody>
      </p:sp>
      <p:pic>
        <p:nvPicPr>
          <p:cNvPr id="6" name="Picture 4" descr="A black and yellow logo&#10;&#10;Description automatically generated">
            <a:extLst>
              <a:ext uri="{FF2B5EF4-FFF2-40B4-BE49-F238E27FC236}">
                <a16:creationId xmlns:a16="http://schemas.microsoft.com/office/drawing/2014/main" id="{EC78120A-08E1-E206-9CD7-812CA83E9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75" y="5899150"/>
            <a:ext cx="22098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1495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914400"/>
          </a:xfrm>
        </p:spPr>
        <p:txBody>
          <a:bodyPr/>
          <a:lstStyle/>
          <a:p>
            <a:pPr eaLnBrk="1" hangingPunct="1"/>
            <a:r>
              <a:rPr lang="en-US" sz="6600" b="1" i="1" dirty="0">
                <a:solidFill>
                  <a:schemeClr val="tx1"/>
                </a:solidFill>
              </a:rPr>
              <a:t>Thank you!!!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743200"/>
            <a:ext cx="6934200" cy="1295400"/>
          </a:xfrm>
          <a:ln w="34925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None/>
            </a:pPr>
            <a:r>
              <a:rPr lang="en-US" sz="2400" b="1" dirty="0"/>
              <a:t>    </a:t>
            </a:r>
            <a:r>
              <a:rPr lang="en-US" sz="2400" b="1" i="1" dirty="0"/>
              <a:t>Special THANK YOU </a:t>
            </a:r>
            <a:r>
              <a:rPr lang="en-US" sz="2400" b="1" dirty="0"/>
              <a:t>to the Fort Collins Lions Club and the Fort Collins Lions Foundation for your awesome support!</a:t>
            </a:r>
            <a:endParaRPr lang="en-US" sz="2400" b="1" dirty="0">
              <a:cs typeface="Arial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741988"/>
            <a:ext cx="22098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209800" y="6062663"/>
            <a:ext cx="3962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CC00"/>
                </a:solidFill>
              </a:rPr>
              <a:t>CELEBRATING </a:t>
            </a:r>
            <a:r>
              <a:rPr lang="en-US" sz="1600" b="1" dirty="0">
                <a:solidFill>
                  <a:schemeClr val="tx2"/>
                </a:solidFill>
              </a:rPr>
              <a:t>23 YEARS of </a:t>
            </a:r>
            <a:r>
              <a:rPr lang="en-US" sz="1600" b="1" dirty="0">
                <a:solidFill>
                  <a:srgbClr val="FFCC00"/>
                </a:solidFill>
              </a:rPr>
              <a:t>SERVICE!</a:t>
            </a: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z="3200" b="1"/>
              <a:t>Ensight Exemplifies the Lions’ Mission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391400" cy="914400"/>
          </a:xfrm>
          <a:ln>
            <a:noFill/>
          </a:ln>
        </p:spPr>
        <p:txBody>
          <a:bodyPr/>
          <a:lstStyle/>
          <a:p>
            <a:pPr eaLnBrk="1" hangingPunct="1">
              <a:buNone/>
            </a:pPr>
            <a:r>
              <a:rPr lang="en-US" sz="2400" b="1"/>
              <a:t>    </a:t>
            </a:r>
            <a:r>
              <a:rPr lang="en-US" sz="2400" b="1" i="1"/>
              <a:t>Helen Keller, speaking at the 1925 Lions Clubs International Convention: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741988"/>
            <a:ext cx="22098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209800" y="6062663"/>
            <a:ext cx="3962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1600" b="1" dirty="0">
                <a:solidFill>
                  <a:srgbClr val="FFCC00"/>
                </a:solidFill>
                <a:latin typeface="Arial"/>
                <a:cs typeface="Arial"/>
              </a:rPr>
              <a:t>CELEBRATING </a:t>
            </a:r>
            <a:r>
              <a:rPr lang="en-US" sz="1600" b="1" dirty="0">
                <a:solidFill>
                  <a:schemeClr val="tx2"/>
                </a:solidFill>
                <a:latin typeface="Arial"/>
                <a:cs typeface="Arial"/>
              </a:rPr>
              <a:t>23 YEARS of </a:t>
            </a:r>
            <a:r>
              <a:rPr lang="en-US" sz="1600" b="1" dirty="0">
                <a:solidFill>
                  <a:srgbClr val="FFCC00"/>
                </a:solidFill>
                <a:latin typeface="Arial"/>
                <a:cs typeface="Arial"/>
              </a:rPr>
              <a:t>SERVICE!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3048000"/>
            <a:ext cx="6781800" cy="1569660"/>
          </a:xfrm>
          <a:prstGeom prst="rect">
            <a:avLst/>
          </a:prstGeom>
          <a:noFill/>
          <a:ln w="539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/>
              <a:t>“I challenge Lions to become the Knights of the Blind in the crusade against darkness…”</a:t>
            </a: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z="3200" b="1"/>
              <a:t>Ensight Exemplifies the Lions’ Mission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3810000" cy="3505200"/>
          </a:xfrm>
        </p:spPr>
        <p:txBody>
          <a:bodyPr/>
          <a:lstStyle/>
          <a:p>
            <a:pPr indent="0" eaLnBrk="1" hangingPunct="1">
              <a:buNone/>
            </a:pPr>
            <a:r>
              <a:rPr lang="en-US" sz="2400" b="1" dirty="0"/>
              <a:t>Ensight crusades against darkness by:</a:t>
            </a:r>
          </a:p>
          <a:p>
            <a:pPr indent="0" eaLnBrk="1" hangingPunct="1">
              <a:buNone/>
            </a:pPr>
            <a:endParaRPr lang="en-US" sz="1000" b="1" dirty="0"/>
          </a:p>
          <a:p>
            <a:pPr eaLnBrk="1" hangingPunct="1">
              <a:buNone/>
            </a:pPr>
            <a:r>
              <a:rPr lang="en-US" sz="3600" b="1" i="1" dirty="0"/>
              <a:t>Empowering Independence!</a:t>
            </a:r>
          </a:p>
          <a:p>
            <a:pPr eaLnBrk="1" hangingPunct="1"/>
            <a:endParaRPr lang="en-US" sz="1600" b="1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741988"/>
            <a:ext cx="22098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209800" y="6062663"/>
            <a:ext cx="3962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CC00"/>
                </a:solidFill>
              </a:rPr>
              <a:t>CELEBRATING </a:t>
            </a:r>
            <a:r>
              <a:rPr lang="en-US" sz="1600" b="1" dirty="0">
                <a:solidFill>
                  <a:schemeClr val="tx2"/>
                </a:solidFill>
              </a:rPr>
              <a:t>23 YEARS of </a:t>
            </a:r>
            <a:r>
              <a:rPr lang="en-US" sz="1600" b="1" dirty="0">
                <a:solidFill>
                  <a:srgbClr val="FFCC00"/>
                </a:solidFill>
              </a:rPr>
              <a:t>SERVICE!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8600" y="1656008"/>
            <a:ext cx="4727979" cy="354598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z="3200" b="1"/>
              <a:t>ENSIGHT Facilities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0597" y="1068161"/>
            <a:ext cx="5867400" cy="4552122"/>
          </a:xfrm>
        </p:spPr>
        <p:txBody>
          <a:bodyPr/>
          <a:lstStyle/>
          <a:p>
            <a:pPr eaLnBrk="1" hangingPunct="1"/>
            <a:r>
              <a:rPr lang="en-US" sz="1600" b="1" dirty="0"/>
              <a:t>Ensight Offices</a:t>
            </a:r>
          </a:p>
          <a:p>
            <a:pPr lvl="1" eaLnBrk="1" hangingPunct="1"/>
            <a:r>
              <a:rPr lang="en-US" sz="1600" b="1" dirty="0"/>
              <a:t>Fort Collins Ensight- New office! </a:t>
            </a:r>
          </a:p>
          <a:p>
            <a:pPr lvl="1" eaLnBrk="1" hangingPunct="1"/>
            <a:r>
              <a:rPr lang="en-US" sz="1600" b="1" dirty="0"/>
              <a:t>Greeley Curtis Strong Center</a:t>
            </a:r>
          </a:p>
          <a:p>
            <a:pPr eaLnBrk="1" hangingPunct="1"/>
            <a:r>
              <a:rPr lang="en-US" sz="1600" b="1" dirty="0"/>
              <a:t>Satellite Locations</a:t>
            </a:r>
          </a:p>
          <a:p>
            <a:pPr lvl="1" eaLnBrk="1" hangingPunct="1"/>
            <a:r>
              <a:rPr lang="en-US" sz="1600" b="1" dirty="0"/>
              <a:t>Eye Care Center of Northern Colorado, </a:t>
            </a:r>
          </a:p>
          <a:p>
            <a:pPr marL="457200" lvl="1" indent="0" eaLnBrk="1" hangingPunct="1">
              <a:buNone/>
            </a:pPr>
            <a:r>
              <a:rPr lang="en-US" sz="1600" b="1" dirty="0"/>
              <a:t>	Lafayette </a:t>
            </a:r>
          </a:p>
          <a:p>
            <a:pPr marL="457200" lvl="1" indent="0" eaLnBrk="1" hangingPunct="1">
              <a:buNone/>
            </a:pPr>
            <a:r>
              <a:rPr lang="en-US" sz="1600" b="1" dirty="0"/>
              <a:t>	Boulder</a:t>
            </a:r>
          </a:p>
          <a:p>
            <a:pPr lvl="1" eaLnBrk="1" hangingPunct="1"/>
            <a:r>
              <a:rPr lang="en-US" sz="1600" b="1" dirty="0"/>
              <a:t>Colorado Retina Associate</a:t>
            </a:r>
          </a:p>
          <a:p>
            <a:pPr marL="457200" lvl="1" indent="0" eaLnBrk="1" hangingPunct="1">
              <a:buNone/>
            </a:pPr>
            <a:r>
              <a:rPr lang="en-US" sz="1600" b="1" dirty="0"/>
              <a:t>	Cherry Creek</a:t>
            </a:r>
          </a:p>
          <a:p>
            <a:pPr marL="457200" lvl="1" indent="0" eaLnBrk="1" hangingPunct="1">
              <a:buNone/>
            </a:pPr>
            <a:r>
              <a:rPr lang="en-US" sz="1600" b="1" dirty="0"/>
              <a:t>	Denver Eye Surgeons in Lakewood </a:t>
            </a:r>
          </a:p>
          <a:p>
            <a:pPr lvl="1" eaLnBrk="1" hangingPunct="1"/>
            <a:r>
              <a:rPr lang="en-US" sz="1600" b="1" dirty="0">
                <a:cs typeface="Arial"/>
              </a:rPr>
              <a:t>  Thornton Community Center</a:t>
            </a:r>
            <a:endParaRPr lang="en-US" sz="1200" b="1" dirty="0">
              <a:cs typeface="Arial"/>
            </a:endParaRPr>
          </a:p>
          <a:p>
            <a:pPr eaLnBrk="1" hangingPunct="1"/>
            <a:r>
              <a:rPr lang="en-US" sz="1600" b="1" dirty="0"/>
              <a:t> Mobile OnSite Services</a:t>
            </a:r>
          </a:p>
          <a:p>
            <a:pPr lvl="2" eaLnBrk="1" hangingPunct="1"/>
            <a:r>
              <a:rPr lang="en-US" sz="1400" b="1" dirty="0"/>
              <a:t>Grand Junction</a:t>
            </a:r>
            <a:endParaRPr lang="en-US" sz="1400" b="1" dirty="0">
              <a:cs typeface="Arial"/>
            </a:endParaRPr>
          </a:p>
          <a:p>
            <a:pPr lvl="2" eaLnBrk="1" hangingPunct="1"/>
            <a:r>
              <a:rPr lang="en-US" sz="1400" b="1" dirty="0"/>
              <a:t>Rifle</a:t>
            </a:r>
            <a:endParaRPr lang="en-US" sz="1400" b="1" dirty="0">
              <a:cs typeface="Arial"/>
            </a:endParaRPr>
          </a:p>
          <a:p>
            <a:pPr lvl="2" eaLnBrk="1" hangingPunct="1"/>
            <a:r>
              <a:rPr lang="en-US" sz="1400" b="1" dirty="0"/>
              <a:t>Montrose</a:t>
            </a:r>
            <a:endParaRPr lang="en-US" sz="1400" b="1" dirty="0">
              <a:cs typeface="Arial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741988"/>
            <a:ext cx="22098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209800" y="6062663"/>
            <a:ext cx="40203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CC00"/>
                </a:solidFill>
              </a:rPr>
              <a:t>CELEBRATING </a:t>
            </a:r>
            <a:r>
              <a:rPr lang="en-US" sz="1600" b="1" dirty="0">
                <a:solidFill>
                  <a:schemeClr val="tx2"/>
                </a:solidFill>
              </a:rPr>
              <a:t>23  YEARS of </a:t>
            </a:r>
            <a:r>
              <a:rPr lang="en-US" sz="1600" b="1" dirty="0">
                <a:solidFill>
                  <a:srgbClr val="FFCC00"/>
                </a:solidFill>
              </a:rPr>
              <a:t>SERVICE!</a:t>
            </a: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E1BDA4-2889-406F-AD4E-DBA54E3E582F}"/>
              </a:ext>
            </a:extLst>
          </p:cNvPr>
          <p:cNvSpPr txBox="1"/>
          <p:nvPr/>
        </p:nvSpPr>
        <p:spPr>
          <a:xfrm>
            <a:off x="1698169" y="1201290"/>
            <a:ext cx="6906845" cy="41242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2000" b="1" dirty="0"/>
              <a:t>       Fort Collins</a:t>
            </a:r>
          </a:p>
          <a:p>
            <a:pPr lvl="1">
              <a:defRPr/>
            </a:pPr>
            <a:r>
              <a:rPr lang="en-US" b="1" dirty="0"/>
              <a:t>Doug Hutchinson, Chairman</a:t>
            </a:r>
            <a:r>
              <a:rPr lang="en-US" dirty="0"/>
              <a:t> (Lion)</a:t>
            </a:r>
          </a:p>
          <a:p>
            <a:pPr lvl="1">
              <a:defRPr/>
            </a:pPr>
            <a:r>
              <a:rPr lang="en-US" b="1" dirty="0"/>
              <a:t>Richard Faubion, Vice Chairman, </a:t>
            </a:r>
            <a:r>
              <a:rPr lang="en-US" dirty="0"/>
              <a:t>(Regional Director for the Foundation Fighting Blindness)</a:t>
            </a:r>
          </a:p>
          <a:p>
            <a:pPr lvl="1">
              <a:defRPr/>
            </a:pPr>
            <a:r>
              <a:rPr lang="en-US" b="1" dirty="0"/>
              <a:t>Tana Arther, Secretary</a:t>
            </a:r>
            <a:r>
              <a:rPr lang="en-US" dirty="0"/>
              <a:t> (Community Member, Parent/Consumer)</a:t>
            </a:r>
          </a:p>
          <a:p>
            <a:pPr lvl="1">
              <a:defRPr/>
            </a:pPr>
            <a:r>
              <a:rPr lang="en-US" b="1" dirty="0"/>
              <a:t>Dr Arthur Korotkin </a:t>
            </a:r>
            <a:r>
              <a:rPr lang="en-US" dirty="0"/>
              <a:t>(Ophthalmologist)</a:t>
            </a:r>
          </a:p>
          <a:p>
            <a:pPr lvl="1">
              <a:defRPr/>
            </a:pPr>
            <a:r>
              <a:rPr lang="en-US" b="1" dirty="0"/>
              <a:t>Penn Street </a:t>
            </a:r>
            <a:r>
              <a:rPr lang="en-US" dirty="0"/>
              <a:t>(Lion PDG, Consumer)</a:t>
            </a:r>
          </a:p>
          <a:p>
            <a:pPr lvl="1">
              <a:defRPr/>
            </a:pPr>
            <a:r>
              <a:rPr lang="en-US" dirty="0"/>
              <a:t>Felicia </a:t>
            </a:r>
            <a:r>
              <a:rPr lang="en-US" dirty="0" err="1"/>
              <a:t>Korpi</a:t>
            </a:r>
            <a:r>
              <a:rPr lang="en-US" dirty="0"/>
              <a:t> (Panorama Vision) NEW</a:t>
            </a:r>
          </a:p>
          <a:p>
            <a:pPr>
              <a:defRPr/>
            </a:pPr>
            <a:r>
              <a:rPr lang="en-US" sz="2000" b="1" dirty="0"/>
              <a:t>       Boulder</a:t>
            </a:r>
          </a:p>
          <a:p>
            <a:pPr lvl="1">
              <a:defRPr/>
            </a:pPr>
            <a:r>
              <a:rPr lang="en-US" b="1" dirty="0"/>
              <a:t>Carl Gentzel, CPA, Treasurer </a:t>
            </a:r>
            <a:r>
              <a:rPr lang="en-US" dirty="0"/>
              <a:t>(Lions 6C PDG)</a:t>
            </a:r>
          </a:p>
          <a:p>
            <a:pPr>
              <a:defRPr/>
            </a:pPr>
            <a:r>
              <a:rPr lang="en-US" sz="2000" b="1" dirty="0"/>
              <a:t>       Denver Metro Area</a:t>
            </a:r>
          </a:p>
          <a:p>
            <a:pPr lvl="1">
              <a:defRPr/>
            </a:pPr>
            <a:r>
              <a:rPr lang="en-US" sz="2000" b="1" dirty="0"/>
              <a:t>Jalaya Alexander (pediatric nurse)</a:t>
            </a:r>
          </a:p>
          <a:p>
            <a:pPr lvl="1">
              <a:defRPr/>
            </a:pPr>
            <a:r>
              <a:rPr lang="en-US" sz="2000" b="1" dirty="0">
                <a:latin typeface="Arial"/>
                <a:cs typeface="Arial"/>
              </a:rPr>
              <a:t>NEW- Eric Arther- Denver, CO First National Bank</a:t>
            </a:r>
            <a:endParaRPr lang="en-US" sz="2000" b="1" dirty="0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1167C2-46B6-4BED-B3F3-32FF65488707}"/>
              </a:ext>
            </a:extLst>
          </p:cNvPr>
          <p:cNvSpPr txBox="1"/>
          <p:nvPr/>
        </p:nvSpPr>
        <p:spPr>
          <a:xfrm>
            <a:off x="3008538" y="306160"/>
            <a:ext cx="4016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 Black" panose="020B0A04020102020204" pitchFamily="34" charset="0"/>
              </a:rPr>
              <a:t>2022-23 Ensight</a:t>
            </a:r>
          </a:p>
          <a:p>
            <a:pPr algn="ctr"/>
            <a:r>
              <a:rPr lang="en-US" sz="2400">
                <a:latin typeface="Arial Black" panose="020B0A04020102020204" pitchFamily="34" charset="0"/>
              </a:rPr>
              <a:t>Board of Directors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178169-3422-4E2B-BFA1-CDA957685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5741988"/>
            <a:ext cx="22098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A998EE-4A3E-43A3-8479-921D20DAB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062663"/>
            <a:ext cx="40203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CC00"/>
                </a:solidFill>
              </a:rPr>
              <a:t>CELEBRATING </a:t>
            </a:r>
            <a:r>
              <a:rPr lang="en-US" sz="1600" b="1" dirty="0">
                <a:solidFill>
                  <a:schemeClr val="tx2"/>
                </a:solidFill>
              </a:rPr>
              <a:t>23  YEARS of </a:t>
            </a:r>
            <a:r>
              <a:rPr lang="en-US" sz="1600" b="1" dirty="0">
                <a:solidFill>
                  <a:srgbClr val="FFCC00"/>
                </a:solidFill>
              </a:rPr>
              <a:t>SERVICE!</a:t>
            </a:r>
          </a:p>
        </p:txBody>
      </p:sp>
    </p:spTree>
    <p:extLst>
      <p:ext uri="{BB962C8B-B14F-4D97-AF65-F5344CB8AC3E}">
        <p14:creationId xmlns:p14="http://schemas.microsoft.com/office/powerpoint/2010/main" val="2655653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z="3200" b="1"/>
              <a:t>ENSIGHT Staff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3612" y="1066800"/>
            <a:ext cx="6671187" cy="4812148"/>
          </a:xfrm>
        </p:spPr>
        <p:txBody>
          <a:bodyPr/>
          <a:lstStyle/>
          <a:p>
            <a:r>
              <a:rPr lang="en-US" sz="1300" b="1" dirty="0"/>
              <a:t>Denny Moyer, BS, COTA/L, SCALV, </a:t>
            </a:r>
            <a:r>
              <a:rPr lang="en-US" sz="1300" b="1" dirty="0">
                <a:ea typeface="+mn-lt"/>
                <a:cs typeface="+mn-lt"/>
              </a:rPr>
              <a:t>President/CEO, </a:t>
            </a:r>
            <a:endParaRPr lang="en-US" dirty="0"/>
          </a:p>
          <a:p>
            <a:pPr marL="0" indent="0">
              <a:buNone/>
            </a:pPr>
            <a:r>
              <a:rPr lang="en-US" sz="1300" b="1" dirty="0"/>
              <a:t>        Co-founder, 23 years of service</a:t>
            </a:r>
            <a:endParaRPr lang="en-US" dirty="0">
              <a:cs typeface="Arial"/>
            </a:endParaRPr>
          </a:p>
          <a:p>
            <a:r>
              <a:rPr lang="en-US" sz="1300" b="1" dirty="0"/>
              <a:t>Melody Bettenhausen, BS, COO, 14 years of service</a:t>
            </a:r>
            <a:endParaRPr lang="en-US" sz="1300" b="1" dirty="0">
              <a:cs typeface="Arial"/>
            </a:endParaRPr>
          </a:p>
          <a:p>
            <a:r>
              <a:rPr lang="en-US" sz="1300" b="1" dirty="0"/>
              <a:t>Cory Layton, O.T.R., SCLV, Director of Rehabilitation, Registered Occupational Therapist, Low Vision specialist. 20 years of service</a:t>
            </a:r>
            <a:endParaRPr lang="en-US" sz="1300" b="1" dirty="0">
              <a:cs typeface="Arial"/>
            </a:endParaRPr>
          </a:p>
          <a:p>
            <a:r>
              <a:rPr lang="en-US" sz="1300" dirty="0"/>
              <a:t>Corey Bernhardt, O.D. (Doctor of Optometry). Low vision doctor, 8 years </a:t>
            </a:r>
            <a:endParaRPr lang="en-US" sz="1300" dirty="0">
              <a:cs typeface="Arial"/>
            </a:endParaRPr>
          </a:p>
          <a:p>
            <a:r>
              <a:rPr lang="en-US" sz="1300" dirty="0"/>
              <a:t>Anjana Sharma O.D. (Doctor of Optometry) Low vision Doctor 4 year</a:t>
            </a:r>
            <a:endParaRPr lang="en-US" sz="1300" dirty="0">
              <a:cs typeface="Arial"/>
            </a:endParaRPr>
          </a:p>
          <a:p>
            <a:r>
              <a:rPr lang="en-US" sz="1300" dirty="0"/>
              <a:t>Jennifer Rise, COTA/L. Certified Occupational Therapy Assistant, 9 years</a:t>
            </a:r>
            <a:endParaRPr lang="en-US" sz="1300" dirty="0">
              <a:cs typeface="Arial"/>
            </a:endParaRPr>
          </a:p>
          <a:p>
            <a:r>
              <a:rPr lang="en-US" sz="1300" dirty="0"/>
              <a:t>Annette </a:t>
            </a:r>
            <a:r>
              <a:rPr lang="en-US" sz="1300" dirty="0" err="1"/>
              <a:t>Biddson</a:t>
            </a:r>
            <a:r>
              <a:rPr lang="en-US" sz="1300" dirty="0"/>
              <a:t>, Administrative Assistant, 10 years</a:t>
            </a:r>
            <a:endParaRPr lang="en-US" sz="1300" dirty="0">
              <a:cs typeface="Arial"/>
            </a:endParaRPr>
          </a:p>
          <a:p>
            <a:r>
              <a:rPr lang="en-US" sz="1300" dirty="0"/>
              <a:t>Amy  Heath, Administrative Assistant, 3 years</a:t>
            </a:r>
            <a:endParaRPr lang="en-US" sz="1300" dirty="0">
              <a:cs typeface="Arial"/>
            </a:endParaRPr>
          </a:p>
          <a:p>
            <a:r>
              <a:rPr lang="en-US" sz="1300" dirty="0"/>
              <a:t>Danielle Burden, COMS, 5 years</a:t>
            </a:r>
            <a:endParaRPr lang="en-US" sz="1300" dirty="0">
              <a:cs typeface="Arial"/>
            </a:endParaRPr>
          </a:p>
          <a:p>
            <a:r>
              <a:rPr lang="en-US" sz="1300" dirty="0"/>
              <a:t>Penn Street, support group 3 years</a:t>
            </a:r>
            <a:endParaRPr lang="en-US" sz="1300" dirty="0">
              <a:cs typeface="Arial"/>
            </a:endParaRPr>
          </a:p>
          <a:p>
            <a:r>
              <a:rPr lang="en-US" sz="1300" dirty="0"/>
              <a:t>Ellie Carlson, COMS, 4 year</a:t>
            </a:r>
            <a:endParaRPr lang="en-US" sz="1300" dirty="0">
              <a:cs typeface="Arial"/>
            </a:endParaRPr>
          </a:p>
          <a:p>
            <a:r>
              <a:rPr lang="en-US" sz="1300" dirty="0">
                <a:cs typeface="Arial"/>
              </a:rPr>
              <a:t>Daiva Ragas OTR (Denver based)- New</a:t>
            </a:r>
          </a:p>
          <a:p>
            <a:r>
              <a:rPr lang="en-US" sz="1300" dirty="0">
                <a:cs typeface="Arial"/>
              </a:rPr>
              <a:t>Monica Waldorf- OTR Erie) - New</a:t>
            </a:r>
          </a:p>
          <a:p>
            <a:pPr>
              <a:buFontTx/>
              <a:buNone/>
            </a:pPr>
            <a:endParaRPr lang="en-US" sz="1100" dirty="0">
              <a:cs typeface="Arial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1600" dirty="0">
              <a:cs typeface="Arial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8925" y="5935663"/>
            <a:ext cx="22098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524125" y="6256338"/>
            <a:ext cx="40203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CC00"/>
                </a:solidFill>
              </a:rPr>
              <a:t>CELEBRATING</a:t>
            </a:r>
            <a:r>
              <a:rPr lang="en-US" sz="1600" b="1" dirty="0">
                <a:solidFill>
                  <a:schemeClr val="tx2"/>
                </a:solidFill>
              </a:rPr>
              <a:t> 23  YEARS of </a:t>
            </a:r>
            <a:r>
              <a:rPr lang="en-US" sz="1600" b="1" dirty="0">
                <a:solidFill>
                  <a:srgbClr val="FFCC00"/>
                </a:solidFill>
              </a:rPr>
              <a:t>SERVICE!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24118" y="5878948"/>
            <a:ext cx="189576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/>
              <a:t>Note: Bold = Full-Time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1926"/>
            <a:ext cx="8229600" cy="762000"/>
          </a:xfrm>
        </p:spPr>
        <p:txBody>
          <a:bodyPr/>
          <a:lstStyle/>
          <a:p>
            <a:pPr eaLnBrk="1" hangingPunct="1"/>
            <a:r>
              <a:rPr lang="en-US" sz="3200" b="1"/>
              <a:t>Significant Agency Collaborations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86016"/>
            <a:ext cx="4038600" cy="4572000"/>
          </a:xfrm>
        </p:spPr>
        <p:txBody>
          <a:bodyPr/>
          <a:lstStyle/>
          <a:p>
            <a:r>
              <a:rPr lang="en-US" sz="1400" dirty="0"/>
              <a:t>Division of Vocational Rehabilitation and Veterans Administration </a:t>
            </a:r>
          </a:p>
          <a:p>
            <a:r>
              <a:rPr lang="en-US" sz="1400" dirty="0"/>
              <a:t>Older Individuals who are Blind</a:t>
            </a:r>
          </a:p>
          <a:p>
            <a:r>
              <a:rPr lang="en-US" sz="1400" dirty="0"/>
              <a:t>Denver Regional Counsel of Governors</a:t>
            </a:r>
          </a:p>
          <a:p>
            <a:r>
              <a:rPr lang="en-US" sz="1400" dirty="0"/>
              <a:t>Office on Aging and the (ADRC) Aging disability resources of Colorado.</a:t>
            </a:r>
          </a:p>
          <a:p>
            <a:r>
              <a:rPr lang="en-US" sz="1400" dirty="0"/>
              <a:t>Larimer Office on Aging</a:t>
            </a:r>
          </a:p>
          <a:p>
            <a:r>
              <a:rPr lang="en-US" sz="1400" dirty="0"/>
              <a:t>Weld and Boulder Area Agency on Aging</a:t>
            </a:r>
          </a:p>
          <a:p>
            <a:r>
              <a:rPr lang="en-US" sz="1400" dirty="0"/>
              <a:t>Tru-Pace senior medical care</a:t>
            </a:r>
          </a:p>
          <a:p>
            <a:r>
              <a:rPr lang="en-US" sz="1400" dirty="0"/>
              <a:t>Center for Independence in Grand Junction, and Center for Independence in Pueblo Disabled Resource Services,</a:t>
            </a:r>
          </a:p>
          <a:p>
            <a:r>
              <a:rPr lang="en-US" sz="1400" dirty="0"/>
              <a:t>Center for People with Disabilities</a:t>
            </a:r>
          </a:p>
          <a:p>
            <a:r>
              <a:rPr lang="en-US" sz="1400" dirty="0"/>
              <a:t>Center for Independence</a:t>
            </a:r>
          </a:p>
          <a:p>
            <a:r>
              <a:rPr lang="en-US" sz="1400" dirty="0"/>
              <a:t>Connections for Independent Living</a:t>
            </a:r>
          </a:p>
          <a:p>
            <a:r>
              <a:rPr lang="en-US" sz="1400" dirty="0"/>
              <a:t>Eye Center of Northern Colorado</a:t>
            </a:r>
          </a:p>
          <a:p>
            <a:r>
              <a:rPr lang="en-US" sz="1400" dirty="0"/>
              <a:t>Eye Care Center of Northern Colorado</a:t>
            </a:r>
          </a:p>
          <a:p>
            <a:r>
              <a:rPr lang="en-US" sz="1400" dirty="0"/>
              <a:t>Colorado Retina Associates</a:t>
            </a:r>
          </a:p>
          <a:p>
            <a:r>
              <a:rPr lang="en-US" sz="1400" dirty="0"/>
              <a:t>Denver Eye Surgeons</a:t>
            </a:r>
          </a:p>
          <a:p>
            <a:r>
              <a:rPr lang="en-US" sz="1400" dirty="0"/>
              <a:t>Foundation Fighting Blindness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1200" b="1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741988"/>
            <a:ext cx="22098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209800" y="6096000"/>
            <a:ext cx="3962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CC00"/>
                </a:solidFill>
              </a:rPr>
              <a:t>CELEBRATING</a:t>
            </a:r>
            <a:r>
              <a:rPr lang="en-US" sz="1600" b="1" dirty="0">
                <a:solidFill>
                  <a:schemeClr val="tx2"/>
                </a:solidFill>
              </a:rPr>
              <a:t> 23 YEARS of </a:t>
            </a:r>
            <a:r>
              <a:rPr lang="en-US" sz="1600" b="1" dirty="0">
                <a:solidFill>
                  <a:srgbClr val="FFCC00"/>
                </a:solidFill>
              </a:rPr>
              <a:t>SERVICE!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0" y="847253"/>
            <a:ext cx="403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0035" y="937159"/>
            <a:ext cx="4114800" cy="56015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7345" indent="-457200">
              <a:spcBef>
                <a:spcPts val="336"/>
              </a:spcBef>
              <a:buFont typeface="Arial" pitchFamily="34" charset="0"/>
              <a:buChar char="•"/>
            </a:pPr>
            <a:endParaRPr lang="en-US" sz="1400" dirty="0">
              <a:cs typeface="Arial" charset="0"/>
            </a:endParaRPr>
          </a:p>
          <a:p>
            <a:pPr marL="347345" indent="-457200">
              <a:spcBef>
                <a:spcPts val="336"/>
              </a:spcBef>
              <a:buFont typeface="Arial" pitchFamily="34" charset="0"/>
              <a:buChar char="•"/>
            </a:pPr>
            <a:r>
              <a:rPr lang="en-US" sz="1400" dirty="0" err="1"/>
              <a:t>AfterSight</a:t>
            </a:r>
            <a:endParaRPr lang="en-US" sz="1400" dirty="0">
              <a:cs typeface="Arial" charset="0"/>
            </a:endParaRPr>
          </a:p>
          <a:p>
            <a:pPr marL="347345" indent="-457200">
              <a:spcBef>
                <a:spcPts val="336"/>
              </a:spcBef>
              <a:buFont typeface="Arial" pitchFamily="34" charset="0"/>
              <a:buChar char="•"/>
            </a:pPr>
            <a:r>
              <a:rPr lang="en-US" sz="1400" dirty="0"/>
              <a:t>Weld Legacy Trust</a:t>
            </a:r>
            <a:endParaRPr lang="en-US" sz="1400" dirty="0">
              <a:cs typeface="Arial" charset="0"/>
            </a:endParaRPr>
          </a:p>
          <a:p>
            <a:pPr marL="347345" indent="-457200">
              <a:spcBef>
                <a:spcPts val="336"/>
              </a:spcBef>
              <a:buFont typeface="Arial" pitchFamily="34" charset="0"/>
              <a:buChar char="•"/>
            </a:pPr>
            <a:r>
              <a:rPr lang="en-US" sz="1400" dirty="0"/>
              <a:t>Wyoming Lions Clubs</a:t>
            </a:r>
            <a:endParaRPr lang="en-US" sz="1400" dirty="0">
              <a:cs typeface="Arial" charset="0"/>
            </a:endParaRPr>
          </a:p>
          <a:p>
            <a:pPr marL="347345" indent="-457200">
              <a:spcBef>
                <a:spcPts val="336"/>
              </a:spcBef>
              <a:buFont typeface="Arial" pitchFamily="34" charset="0"/>
              <a:buChar char="•"/>
            </a:pPr>
            <a:r>
              <a:rPr lang="en-US" sz="1400" dirty="0"/>
              <a:t>Colorado Lions Clubs</a:t>
            </a:r>
            <a:endParaRPr lang="en-US" sz="1400" dirty="0">
              <a:cs typeface="Arial" charset="0"/>
            </a:endParaRPr>
          </a:p>
          <a:p>
            <a:pPr marL="347345" indent="-457200">
              <a:spcBef>
                <a:spcPts val="336"/>
              </a:spcBef>
              <a:buFont typeface="Arial" pitchFamily="34" charset="0"/>
              <a:buChar char="•"/>
            </a:pPr>
            <a:r>
              <a:rPr lang="en-US" sz="1400" dirty="0"/>
              <a:t>Elder Care Network</a:t>
            </a:r>
            <a:endParaRPr lang="en-US" sz="1400" dirty="0">
              <a:cs typeface="Arial" charset="0"/>
            </a:endParaRPr>
          </a:p>
          <a:p>
            <a:pPr marL="347345" indent="-457200">
              <a:spcBef>
                <a:spcPts val="336"/>
              </a:spcBef>
              <a:buFont typeface="Arial" pitchFamily="34" charset="0"/>
              <a:buChar char="•"/>
            </a:pPr>
            <a:r>
              <a:rPr lang="en-US" sz="1400" dirty="0"/>
              <a:t>Hillcrest Senior Living</a:t>
            </a:r>
            <a:endParaRPr lang="en-US" sz="1400" dirty="0">
              <a:cs typeface="Arial" charset="0"/>
            </a:endParaRPr>
          </a:p>
          <a:p>
            <a:pPr marL="347345" indent="-457200">
              <a:spcBef>
                <a:spcPts val="336"/>
              </a:spcBef>
              <a:buFont typeface="Arial" pitchFamily="34" charset="0"/>
              <a:buChar char="•"/>
            </a:pPr>
            <a:r>
              <a:rPr lang="en-US" sz="1400" dirty="0" err="1"/>
              <a:t>Rigden</a:t>
            </a:r>
            <a:r>
              <a:rPr lang="en-US" sz="1400" dirty="0"/>
              <a:t> Farms</a:t>
            </a:r>
            <a:endParaRPr lang="en-US" sz="1400" dirty="0">
              <a:cs typeface="Arial" charset="0"/>
            </a:endParaRPr>
          </a:p>
          <a:p>
            <a:pPr marL="347345" indent="-457200">
              <a:spcBef>
                <a:spcPts val="336"/>
              </a:spcBef>
              <a:buFont typeface="Arial" pitchFamily="34" charset="0"/>
              <a:buChar char="•"/>
            </a:pPr>
            <a:r>
              <a:rPr lang="en-US" sz="1400" dirty="0"/>
              <a:t>Columbine Health Systems</a:t>
            </a:r>
            <a:endParaRPr lang="en-US" sz="1400" dirty="0">
              <a:cs typeface="Arial" charset="0"/>
            </a:endParaRPr>
          </a:p>
          <a:p>
            <a:pPr marL="347345" indent="-457200">
              <a:spcBef>
                <a:spcPts val="336"/>
              </a:spcBef>
              <a:buFont typeface="Arial" pitchFamily="34" charset="0"/>
              <a:buChar char="•"/>
            </a:pPr>
            <a:r>
              <a:rPr lang="en-US" sz="1400" dirty="0"/>
              <a:t>Local community services, including:</a:t>
            </a:r>
            <a:endParaRPr lang="en-US" sz="1400" dirty="0">
              <a:cs typeface="Arial" charset="0"/>
            </a:endParaRPr>
          </a:p>
          <a:p>
            <a:pPr marL="914400" lvl="1" indent="-274320">
              <a:spcBef>
                <a:spcPts val="336"/>
              </a:spcBef>
            </a:pPr>
            <a:r>
              <a:rPr lang="en-US" sz="1200" dirty="0"/>
              <a:t>Lutheran Family Services, Catholic Charities, </a:t>
            </a:r>
          </a:p>
          <a:p>
            <a:pPr marL="914400" lvl="1" indent="-274320">
              <a:spcBef>
                <a:spcPts val="336"/>
              </a:spcBef>
            </a:pPr>
            <a:r>
              <a:rPr lang="en-US" sz="1200" dirty="0"/>
              <a:t>House of Neighborly Services  </a:t>
            </a:r>
          </a:p>
          <a:p>
            <a:pPr marL="347345" indent="-457200">
              <a:spcBef>
                <a:spcPts val="336"/>
              </a:spcBef>
              <a:buFont typeface="Arial" pitchFamily="34" charset="0"/>
              <a:buChar char="•"/>
            </a:pPr>
            <a:r>
              <a:rPr lang="en-US" sz="1400" dirty="0">
                <a:latin typeface="Arial"/>
                <a:cs typeface="Arial"/>
              </a:rPr>
              <a:t>Colorado State University</a:t>
            </a:r>
          </a:p>
          <a:p>
            <a:pPr marL="347345" indent="-457200">
              <a:spcBef>
                <a:spcPts val="336"/>
              </a:spcBef>
              <a:buFont typeface="Arial" pitchFamily="34" charset="0"/>
              <a:buChar char="•"/>
            </a:pPr>
            <a:r>
              <a:rPr lang="en-US" sz="1400" dirty="0"/>
              <a:t>Pima Medical Institute</a:t>
            </a:r>
            <a:endParaRPr lang="en-US" sz="1400" dirty="0">
              <a:cs typeface="Arial" charset="0"/>
            </a:endParaRPr>
          </a:p>
          <a:p>
            <a:pPr marL="347345" indent="-457200">
              <a:spcBef>
                <a:spcPts val="336"/>
              </a:spcBef>
              <a:buFont typeface="Arial" pitchFamily="34" charset="0"/>
              <a:buChar char="•"/>
            </a:pPr>
            <a:r>
              <a:rPr lang="en-US" sz="1400" dirty="0">
                <a:latin typeface="Arial"/>
                <a:cs typeface="Arial"/>
              </a:rPr>
              <a:t>Hadley School for the Blind</a:t>
            </a:r>
          </a:p>
          <a:p>
            <a:pPr marL="347345" indent="-457200">
              <a:spcBef>
                <a:spcPts val="336"/>
              </a:spcBef>
              <a:buFont typeface="Arial" pitchFamily="34" charset="0"/>
              <a:buChar char="•"/>
            </a:pPr>
            <a:r>
              <a:rPr lang="en-US" sz="1400" dirty="0"/>
              <a:t>Berthoud Senior Center</a:t>
            </a:r>
            <a:endParaRPr lang="en-US" sz="1400" dirty="0">
              <a:cs typeface="Arial" charset="0"/>
            </a:endParaRPr>
          </a:p>
          <a:p>
            <a:pPr marL="347345" indent="-457200">
              <a:spcBef>
                <a:spcPts val="336"/>
              </a:spcBef>
              <a:buFont typeface="Arial" pitchFamily="34" charset="0"/>
              <a:buChar char="•"/>
            </a:pPr>
            <a:r>
              <a:rPr lang="en-US" sz="1400" dirty="0"/>
              <a:t>Eaton Senior Center</a:t>
            </a:r>
          </a:p>
          <a:p>
            <a:pPr marL="347345" indent="-457200">
              <a:spcBef>
                <a:spcPts val="336"/>
              </a:spcBef>
              <a:buFont typeface="Arial" pitchFamily="34" charset="0"/>
              <a:buChar char="•"/>
            </a:pPr>
            <a:r>
              <a:rPr lang="en-US" sz="1400" dirty="0"/>
              <a:t>Colorado Talking Books Library</a:t>
            </a:r>
          </a:p>
          <a:p>
            <a:pPr marL="347345" indent="-457200">
              <a:spcBef>
                <a:spcPts val="336"/>
              </a:spcBef>
              <a:buFont typeface="Arial" pitchFamily="34" charset="0"/>
              <a:buChar char="•"/>
            </a:pPr>
            <a:r>
              <a:rPr lang="en-US" sz="1400" dirty="0"/>
              <a:t>World Services for the Blind</a:t>
            </a:r>
          </a:p>
          <a:p>
            <a:pPr marL="347345" indent="-457200">
              <a:spcBef>
                <a:spcPts val="336"/>
              </a:spcBef>
              <a:buFont typeface="Arial" pitchFamily="34" charset="0"/>
              <a:buChar char="•"/>
            </a:pPr>
            <a:endParaRPr lang="en-US" sz="1400" dirty="0"/>
          </a:p>
          <a:p>
            <a:pPr marL="347345" indent="-457200">
              <a:spcBef>
                <a:spcPts val="336"/>
              </a:spcBef>
              <a:buFont typeface="Arial" pitchFamily="34" charset="0"/>
              <a:buChar char="•"/>
            </a:pPr>
            <a:endParaRPr lang="en-US" sz="1400" dirty="0">
              <a:cs typeface="Arial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F050028D658E418E5685E1D2A33A2A" ma:contentTypeVersion="18" ma:contentTypeDescription="Create a new document." ma:contentTypeScope="" ma:versionID="7d36135e895bdf4335b3690670cdacfe">
  <xsd:schema xmlns:xsd="http://www.w3.org/2001/XMLSchema" xmlns:xs="http://www.w3.org/2001/XMLSchema" xmlns:p="http://schemas.microsoft.com/office/2006/metadata/properties" xmlns:ns2="6f0eec8b-ed26-4bad-a4b3-788869b9eff1" xmlns:ns3="889d9afd-8a94-47d8-b820-6dd29ff794c7" targetNamespace="http://schemas.microsoft.com/office/2006/metadata/properties" ma:root="true" ma:fieldsID="32704d10ac60bad614273f9e53705de0" ns2:_="" ns3:_="">
    <xsd:import namespace="6f0eec8b-ed26-4bad-a4b3-788869b9eff1"/>
    <xsd:import namespace="889d9afd-8a94-47d8-b820-6dd29ff794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0eec8b-ed26-4bad-a4b3-788869b9ef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a20e517-9762-4d80-adb9-9f39180e99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d9afd-8a94-47d8-b820-6dd29ff794c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85fdbd7-973e-4dee-9090-f316becb79f0}" ma:internalName="TaxCatchAll" ma:showField="CatchAllData" ma:web="889d9afd-8a94-47d8-b820-6dd29ff794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f0eec8b-ed26-4bad-a4b3-788869b9eff1">
      <Terms xmlns="http://schemas.microsoft.com/office/infopath/2007/PartnerControls"/>
    </lcf76f155ced4ddcb4097134ff3c332f>
    <TaxCatchAll xmlns="889d9afd-8a94-47d8-b820-6dd29ff794c7" xsi:nil="true"/>
    <SharedWithUsers xmlns="889d9afd-8a94-47d8-b820-6dd29ff794c7">
      <UserInfo>
        <DisplayName>Melody Bettenhausen</DisplayName>
        <AccountId>15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6DBB993-06F6-433C-8269-DC6E6E1075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0eec8b-ed26-4bad-a4b3-788869b9eff1"/>
    <ds:schemaRef ds:uri="889d9afd-8a94-47d8-b820-6dd29ff794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F46E6B-ACA5-43F7-8B21-BDC776A5A1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33BA15-3CDE-46E6-B0C4-03102E832548}">
  <ds:schemaRefs>
    <ds:schemaRef ds:uri="6f0eec8b-ed26-4bad-a4b3-788869b9eff1"/>
    <ds:schemaRef ds:uri="889d9afd-8a94-47d8-b820-6dd29ff794c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1519</TotalTime>
  <Words>1300</Words>
  <Application>Microsoft Office PowerPoint</Application>
  <PresentationFormat>On-screen Show (4:3)</PresentationFormat>
  <Paragraphs>291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Aptos</vt:lpstr>
      <vt:lpstr>Arial</vt:lpstr>
      <vt:lpstr>Arial Black</vt:lpstr>
      <vt:lpstr>Calibri</vt:lpstr>
      <vt:lpstr>Courier New</vt:lpstr>
      <vt:lpstr>Wingdings</vt:lpstr>
      <vt:lpstr>Default Design</vt:lpstr>
      <vt:lpstr>PowerPoint Presentation</vt:lpstr>
      <vt:lpstr> </vt:lpstr>
      <vt:lpstr>Thank you!!!</vt:lpstr>
      <vt:lpstr>Ensight Exemplifies the Lions’ Mission</vt:lpstr>
      <vt:lpstr>Ensight Exemplifies the Lions’ Mission</vt:lpstr>
      <vt:lpstr>ENSIGHT Facilities</vt:lpstr>
      <vt:lpstr>PowerPoint Presentation</vt:lpstr>
      <vt:lpstr>ENSIGHT Staff</vt:lpstr>
      <vt:lpstr>Significant Agency Collaborations</vt:lpstr>
      <vt:lpstr>PowerPoint Presentation</vt:lpstr>
      <vt:lpstr>2023-2024 Services</vt:lpstr>
      <vt:lpstr>2023-2024 Community Outreach</vt:lpstr>
      <vt:lpstr>Ensight Onsite</vt:lpstr>
      <vt:lpstr>PowerPoint Presentation</vt:lpstr>
      <vt:lpstr>PowerPoint Presentation</vt:lpstr>
      <vt:lpstr>PowerPoint Presentation</vt:lpstr>
      <vt:lpstr>PowerPoint Presentation</vt:lpstr>
      <vt:lpstr>MAJOR CONTRIBUTORS 2023-24</vt:lpstr>
      <vt:lpstr>Lions Club Contributions! </vt:lpstr>
      <vt:lpstr>PowerPoint Presentation</vt:lpstr>
      <vt:lpstr>ENSIGHT Milestones</vt:lpstr>
      <vt:lpstr>PowerPoint Presentation</vt:lpstr>
      <vt:lpstr>PowerPoint Presentation</vt:lpstr>
      <vt:lpstr>PowerPoint Presentation</vt:lpstr>
      <vt:lpstr>PowerPoint Presentation</vt:lpstr>
    </vt:vector>
  </TitlesOfParts>
  <Company>Skelton Mountain Dream Ranch,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 F. Skelton</dc:creator>
  <cp:lastModifiedBy>Melody Bettenhausen</cp:lastModifiedBy>
  <cp:revision>173</cp:revision>
  <cp:lastPrinted>2019-07-17T16:40:44Z</cp:lastPrinted>
  <dcterms:created xsi:type="dcterms:W3CDTF">2010-07-15T00:20:25Z</dcterms:created>
  <dcterms:modified xsi:type="dcterms:W3CDTF">2024-09-26T17:52:10Z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0x010100B3F050028D658E418E5685E1D2A33A2A</vt:lpwstr>
  </property>
  <property fmtid="{D5CDD505-2E9C-101B-9397-08002B2CF9AE}" pid="3" name="MediaServiceImageTags">
    <vt:lpwstr/>
  </property>
</Properties>
</file>